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1"/>
    <p:restoredTop sz="85141"/>
  </p:normalViewPr>
  <p:slideViewPr>
    <p:cSldViewPr snapToGrid="0" snapToObjects="1">
      <p:cViewPr varScale="1">
        <p:scale>
          <a:sx n="100" d="100"/>
          <a:sy n="100" d="100"/>
        </p:scale>
        <p:origin x="1128" y="1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119737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98464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1_Introduction/ipynb_checkpoints/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2_Exploratory_Data_Analysis/ipynb_checkpoints/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2_Exploratory_Data_Analysis/ipynb_checkpoint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3_Interactive_Visual_Analytics_and_Dashboard/ipynb_checkpoints/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4_Predictive_Analysis/ipynb_checkpoints/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jpg"/><Relationship Id="rId4" Type="http://schemas.openxmlformats.org/officeDocument/2006/relationships/image" Target="../media/image30.jp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rmulyana/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rmulyana/DataScienceCapstone/blob/01c7b213548a660f95c5fd070caf4989fbd3b6af/Module_1_Introduction/ipynb_checkpoints/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mulyana/DataScienceCapstone/blob/01c7b213548a660f95c5fd070caf4989fbd3b6af/Module_1_Introduction/ipynb_checkpoints/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Ruzia Mulyana Ibrahim</a:t>
            </a:r>
          </a:p>
          <a:p>
            <a:r>
              <a:rPr lang="en-US" dirty="0">
                <a:solidFill>
                  <a:schemeClr val="bg2"/>
                </a:solidFill>
                <a:latin typeface="Abadi" panose="020B0604020104020204" pitchFamily="34" charset="0"/>
                <a:ea typeface="SF Pro" pitchFamily="2" charset="0"/>
                <a:cs typeface="SF Pro" pitchFamily="2" charset="0"/>
              </a:rPr>
              <a:t>January 8,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9400"/>
            <a:ext cx="10687962" cy="4627563"/>
          </a:xfrm>
          <a:prstGeom prst="rect">
            <a:avLst/>
          </a:prstGeom>
        </p:spPr>
        <p:txBody>
          <a:bodyPr/>
          <a:lstStyle/>
          <a:p>
            <a:pPr algn="just"/>
            <a:r>
              <a:rPr lang="en-US" sz="2000" dirty="0">
                <a:solidFill>
                  <a:schemeClr val="accent3">
                    <a:lumMod val="25000"/>
                  </a:schemeClr>
                </a:solidFill>
                <a:latin typeface="Abadi" panose="020B0604020104020204" pitchFamily="34" charset="0"/>
              </a:rPr>
              <a:t>Create a training label with landing outcomes where successful = 1 &amp; failure = 0.</a:t>
            </a:r>
          </a:p>
          <a:p>
            <a:pPr algn="just"/>
            <a:r>
              <a:rPr lang="en-US" sz="2000" dirty="0">
                <a:solidFill>
                  <a:schemeClr val="accent3">
                    <a:lumMod val="25000"/>
                  </a:schemeClr>
                </a:solidFill>
                <a:latin typeface="Abadi" panose="020B0604020104020204" pitchFamily="34" charset="0"/>
              </a:rPr>
              <a:t>Outcome column has two components: ‘Mission Outcome’ ‘Landing Location’</a:t>
            </a:r>
          </a:p>
          <a:p>
            <a:pPr algn="just"/>
            <a:r>
              <a:rPr lang="en-US" sz="2000" dirty="0">
                <a:solidFill>
                  <a:schemeClr val="accent3">
                    <a:lumMod val="25000"/>
                  </a:schemeClr>
                </a:solidFill>
                <a:latin typeface="Abadi" panose="020B0604020104020204" pitchFamily="34" charset="0"/>
              </a:rPr>
              <a:t>New training label column ‘class’ with a value of 1 if ‘Mission Outcome’ is True and 0 otherwise.</a:t>
            </a:r>
          </a:p>
          <a:p>
            <a:pPr marL="0" indent="0" algn="just">
              <a:buNone/>
            </a:pPr>
            <a:r>
              <a:rPr lang="en-US" sz="2000" b="1" u="sng" dirty="0">
                <a:solidFill>
                  <a:schemeClr val="accent3">
                    <a:lumMod val="25000"/>
                  </a:schemeClr>
                </a:solidFill>
                <a:latin typeface="Abadi" panose="020B0604020104020204" pitchFamily="34" charset="0"/>
              </a:rPr>
              <a:t>Value Mapping:</a:t>
            </a:r>
          </a:p>
          <a:p>
            <a:pPr algn="just"/>
            <a:r>
              <a:rPr lang="en-US" sz="2000" dirty="0">
                <a:solidFill>
                  <a:schemeClr val="accent3">
                    <a:lumMod val="25000"/>
                  </a:schemeClr>
                </a:solidFill>
                <a:latin typeface="Abadi" panose="020B0604020104020204" pitchFamily="34" charset="0"/>
              </a:rPr>
              <a:t>True ASDS, True RTLS, &amp; True Ocean – set to -&gt; 1</a:t>
            </a:r>
          </a:p>
          <a:p>
            <a:pPr algn="just"/>
            <a:r>
              <a:rPr lang="en-US" sz="2000" dirty="0">
                <a:solidFill>
                  <a:schemeClr val="accent3">
                    <a:lumMod val="25000"/>
                  </a:schemeClr>
                </a:solidFill>
                <a:latin typeface="Abadi" panose="020B0604020104020204" pitchFamily="34" charset="0"/>
              </a:rPr>
              <a:t>None None, False ASDS, None ASDS, False Ocean, False RTLS – set to -&gt; 0</a:t>
            </a:r>
          </a:p>
          <a:p>
            <a:pPr algn="just"/>
            <a:endParaRPr lang="en-US" sz="2000" dirty="0">
              <a:solidFill>
                <a:schemeClr val="accent3">
                  <a:lumMod val="25000"/>
                </a:schemeClr>
              </a:solidFill>
              <a:highlight>
                <a:srgbClr val="FFFF00"/>
              </a:highlight>
              <a:latin typeface="Abadi" panose="020B0604020104020204" pitchFamily="34" charset="0"/>
            </a:endParaRPr>
          </a:p>
          <a:p>
            <a:pPr marL="0" indent="0" algn="just">
              <a:buNone/>
            </a:pPr>
            <a:r>
              <a:rPr lang="en-US" sz="2000" dirty="0">
                <a:solidFill>
                  <a:schemeClr val="accent3">
                    <a:lumMod val="25000"/>
                  </a:schemeClr>
                </a:solidFill>
                <a:latin typeface="Abadi" panose="020B0604020104020204" pitchFamily="34" charset="0"/>
                <a:hlinkClick r:id="rId3"/>
              </a:rPr>
              <a:t>https://github.com/rmulyana/DataScienceCapstone/blob/01c7b213548a660f95c5fd070caf4989fbd3b6af/Module_1_Introduction/ipynb_checkpoints/labs-jupyter-spacex-Data%20wrangling.ipynb</a:t>
            </a: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900"/>
            <a:ext cx="10687962" cy="4691063"/>
          </a:xfrm>
          <a:prstGeom prst="rect">
            <a:avLst/>
          </a:prstGeom>
        </p:spPr>
        <p:txBody>
          <a:bodyPr lIns="91440" tIns="45720" rIns="91440" bIns="45720" anchor="t"/>
          <a:lstStyle/>
          <a:p>
            <a:pPr algn="just">
              <a:lnSpc>
                <a:spcPct val="100000"/>
              </a:lnSpc>
              <a:spcBef>
                <a:spcPts val="1400"/>
              </a:spcBef>
            </a:pPr>
            <a:r>
              <a:rPr lang="en-US" sz="2000" dirty="0">
                <a:solidFill>
                  <a:schemeClr val="accent3">
                    <a:lumMod val="25000"/>
                  </a:schemeClr>
                </a:solidFill>
                <a:latin typeface="Abadi"/>
              </a:rPr>
              <a:t>Exploratory Data Analysis performed on variables Flight Number, Payload Mass, Launch Site, Orbit, Class and Year.</a:t>
            </a:r>
          </a:p>
          <a:p>
            <a:pPr marL="0" indent="0" algn="just">
              <a:lnSpc>
                <a:spcPct val="100000"/>
              </a:lnSpc>
              <a:spcBef>
                <a:spcPts val="1400"/>
              </a:spcBef>
              <a:buNone/>
            </a:pPr>
            <a:r>
              <a:rPr lang="en-US" sz="2000" b="1" u="sng" dirty="0">
                <a:solidFill>
                  <a:schemeClr val="accent3">
                    <a:lumMod val="25000"/>
                  </a:schemeClr>
                </a:solidFill>
                <a:latin typeface="Abadi"/>
              </a:rPr>
              <a:t>Plots Used:</a:t>
            </a:r>
          </a:p>
          <a:p>
            <a:pPr algn="just">
              <a:lnSpc>
                <a:spcPct val="100000"/>
              </a:lnSpc>
              <a:spcBef>
                <a:spcPts val="1400"/>
              </a:spcBef>
            </a:pPr>
            <a:r>
              <a:rPr lang="en-US" sz="2000" dirty="0">
                <a:solidFill>
                  <a:schemeClr val="accent3">
                    <a:lumMod val="25000"/>
                  </a:schemeClr>
                </a:solidFill>
                <a:latin typeface="Abadi"/>
              </a:rPr>
              <a:t>Flight Number vs. Payload Mass, Flight Number vs. Launch Site, Payload Mass vs. Launch Site,  Orbit vs. Success Rate, Flight Number vs. Orbit, Payload vs Orbit, and Success Yearly Trend</a:t>
            </a:r>
          </a:p>
          <a:p>
            <a:pPr algn="just">
              <a:lnSpc>
                <a:spcPct val="100000"/>
              </a:lnSpc>
              <a:spcBef>
                <a:spcPts val="1400"/>
              </a:spcBef>
            </a:pPr>
            <a:r>
              <a:rPr lang="en-US" sz="2000" dirty="0">
                <a:solidFill>
                  <a:schemeClr val="accent3">
                    <a:lumMod val="25000"/>
                  </a:schemeClr>
                </a:solidFill>
                <a:latin typeface="Abadi"/>
              </a:rPr>
              <a:t>Scatter plots, line charts, and bar plots were used to compare relationships between variables to decide if a relationship exists so that they could be used in training the machine learning model</a:t>
            </a:r>
          </a:p>
          <a:p>
            <a:pPr algn="just">
              <a:lnSpc>
                <a:spcPct val="100000"/>
              </a:lnSpc>
              <a:spcBef>
                <a:spcPts val="1400"/>
              </a:spcBef>
            </a:pPr>
            <a:endParaRPr lang="en-US" sz="2000" dirty="0">
              <a:solidFill>
                <a:schemeClr val="accent3">
                  <a:lumMod val="25000"/>
                </a:schemeClr>
              </a:solidFill>
              <a:latin typeface="Abadi"/>
            </a:endParaRPr>
          </a:p>
          <a:p>
            <a:pPr marL="0" indent="0" algn="just">
              <a:lnSpc>
                <a:spcPct val="100000"/>
              </a:lnSpc>
              <a:spcBef>
                <a:spcPts val="1400"/>
              </a:spcBef>
              <a:buNone/>
            </a:pPr>
            <a:r>
              <a:rPr lang="en-US" sz="2000" dirty="0">
                <a:solidFill>
                  <a:schemeClr val="accent3">
                    <a:lumMod val="25000"/>
                  </a:schemeClr>
                </a:solidFill>
                <a:latin typeface="Abadi" panose="020B0604020104020204" pitchFamily="34" charset="0"/>
                <a:hlinkClick r:id="rId3"/>
              </a:rPr>
              <a:t>https://github.com/rmulyana/DataScienceCapstone/blob/01c7b213548a660f95c5fd070caf4989fbd3b6af/Module_2_Exploratory_Data_Analysis/ipynb_checkpoints/jupyter-labs-eda-dataviz.ipynb</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Loaded data set into IBM DB2 Database.</a:t>
            </a:r>
          </a:p>
          <a:p>
            <a:pPr algn="just">
              <a:lnSpc>
                <a:spcPct val="100000"/>
              </a:lnSpc>
              <a:spcBef>
                <a:spcPts val="1400"/>
              </a:spcBef>
            </a:pPr>
            <a:r>
              <a:rPr lang="en-US" sz="2200" dirty="0">
                <a:solidFill>
                  <a:schemeClr val="accent3">
                    <a:lumMod val="25000"/>
                  </a:schemeClr>
                </a:solidFill>
                <a:latin typeface="Abadi"/>
              </a:rPr>
              <a:t>Queried using SQL Python integration.</a:t>
            </a:r>
          </a:p>
          <a:p>
            <a:pPr algn="just">
              <a:lnSpc>
                <a:spcPct val="100000"/>
              </a:lnSpc>
              <a:spcBef>
                <a:spcPts val="1400"/>
              </a:spcBef>
            </a:pPr>
            <a:r>
              <a:rPr lang="en-US" sz="2200" dirty="0">
                <a:solidFill>
                  <a:schemeClr val="accent3">
                    <a:lumMod val="25000"/>
                  </a:schemeClr>
                </a:solidFill>
                <a:latin typeface="Abadi"/>
              </a:rPr>
              <a:t>Queries were made to get a better understanding of the dataset.</a:t>
            </a:r>
          </a:p>
          <a:p>
            <a:pPr algn="just">
              <a:lnSpc>
                <a:spcPct val="100000"/>
              </a:lnSpc>
              <a:spcBef>
                <a:spcPts val="1400"/>
              </a:spcBef>
            </a:pPr>
            <a:r>
              <a:rPr lang="en-US" sz="2200" dirty="0">
                <a:solidFill>
                  <a:schemeClr val="accent3">
                    <a:lumMod val="25000"/>
                  </a:schemeClr>
                </a:solidFill>
                <a:latin typeface="Abadi"/>
              </a:rPr>
              <a:t>Queried information about launch site names, mission outcomes, various pay load sizes of  customers and booster versions, and landing outcomes.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rmulyana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DataScienceCapstone</a:t>
            </a:r>
            <a:r>
              <a:rPr lang="en-US" sz="2200" dirty="0">
                <a:solidFill>
                  <a:schemeClr val="accent3">
                    <a:lumMod val="25000"/>
                  </a:schemeClr>
                </a:solidFill>
                <a:latin typeface="Abadi" panose="020B0604020104020204" pitchFamily="34" charset="0"/>
                <a:hlinkClick r:id="rId3"/>
              </a:rPr>
              <a:t>/blob/01c7b213548a660f95c5fd070caf4989fbd3b6af/Module_2_Exploratory_Data_Analysis/</a:t>
            </a:r>
            <a:r>
              <a:rPr lang="en-US" sz="2200" dirty="0" err="1">
                <a:solidFill>
                  <a:schemeClr val="accent3">
                    <a:lumMod val="25000"/>
                  </a:schemeClr>
                </a:solidFill>
                <a:latin typeface="Abadi" panose="020B0604020104020204" pitchFamily="34" charset="0"/>
                <a:hlinkClick r:id="rId3"/>
              </a:rPr>
              <a:t>ipynb_checkpoints</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-labs-</a:t>
            </a:r>
            <a:r>
              <a:rPr lang="en-US" sz="2200" dirty="0" err="1">
                <a:solidFill>
                  <a:schemeClr val="accent3">
                    <a:lumMod val="25000"/>
                  </a:schemeClr>
                </a:solidFill>
                <a:latin typeface="Abadi" panose="020B0604020104020204" pitchFamily="34" charset="0"/>
                <a:hlinkClick r:id="rId3"/>
              </a:rPr>
              <a:t>eda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a:lnSpc>
                <a:spcPct val="100000"/>
              </a:lnSpc>
              <a:spcBef>
                <a:spcPts val="1400"/>
              </a:spcBef>
            </a:pPr>
            <a:endParaRPr lang="en-US" sz="2200" dirty="0">
              <a:solidFill>
                <a:schemeClr val="accent3">
                  <a:lumMod val="25000"/>
                </a:schemeClr>
              </a:solidFill>
              <a:highlight>
                <a:srgbClr val="FFFF00"/>
              </a:highlight>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rmulyana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DataScienceCapstone</a:t>
            </a:r>
            <a:r>
              <a:rPr lang="en-US" sz="2200" dirty="0">
                <a:solidFill>
                  <a:schemeClr val="accent3">
                    <a:lumMod val="25000"/>
                  </a:schemeClr>
                </a:solidFill>
                <a:latin typeface="Abadi" panose="020B0604020104020204" pitchFamily="34" charset="0"/>
                <a:hlinkClick r:id="rId3"/>
              </a:rPr>
              <a:t>/blob/01c7b213548a660f95c5fd070caf4989fbd3b6af/Module_3_Interactive_Visual_Analytics_and_Dashboard/</a:t>
            </a:r>
            <a:r>
              <a:rPr lang="en-US" sz="2200" dirty="0" err="1">
                <a:solidFill>
                  <a:schemeClr val="accent3">
                    <a:lumMod val="25000"/>
                  </a:schemeClr>
                </a:solidFill>
                <a:latin typeface="Abadi" panose="020B0604020104020204" pitchFamily="34" charset="0"/>
                <a:hlinkClick r:id="rId3"/>
              </a:rPr>
              <a:t>ipynb_checkpoints</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lab_jupyter_launch_site_location.jupyterlite.ipynb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fontScale="92500" lnSpcReduction="1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Dashboard includes a pie chart and a scatter plot.</a:t>
            </a:r>
          </a:p>
          <a:p>
            <a:pPr algn="just">
              <a:lnSpc>
                <a:spcPct val="100000"/>
              </a:lnSpc>
              <a:spcBef>
                <a:spcPts val="1400"/>
              </a:spcBef>
            </a:pPr>
            <a:r>
              <a:rPr lang="en-US" sz="2200" dirty="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algn="just">
              <a:lnSpc>
                <a:spcPct val="100000"/>
              </a:lnSpc>
              <a:spcBef>
                <a:spcPts val="1400"/>
              </a:spcBef>
            </a:pPr>
            <a:r>
              <a:rPr lang="en-US" sz="2200" dirty="0">
                <a:solidFill>
                  <a:schemeClr val="accent3">
                    <a:lumMod val="25000"/>
                  </a:schemeClr>
                </a:solidFill>
                <a:latin typeface="Abadi" panose="020B0604020104020204" pitchFamily="34" charset="0"/>
              </a:rPr>
              <a:t>Scatter plot takes two inputs: All sites or individual site and payload mass on a slider between 0  and 10000 kg.</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pie chart is used to visualize launch site success rate.</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scatter plot can help us see how success varies across launch sites, payload mass, and booster version category.</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highlight>
                  <a:srgbClr val="FFFF00"/>
                </a:highlight>
                <a:latin typeface="Abadi" panose="020B0604020104020204" pitchFamily="34" charset="0"/>
              </a:rPr>
              <a:t>Add the GitHub URL </a:t>
            </a:r>
            <a:r>
              <a:rPr lang="en-US" sz="2200" dirty="0">
                <a:solidFill>
                  <a:schemeClr val="accent3">
                    <a:lumMod val="25000"/>
                  </a:schemeClr>
                </a:solidFill>
                <a:latin typeface="Abadi" panose="020B0604020104020204" pitchFamily="34" charset="0"/>
              </a:rPr>
              <a:t>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56AEDF8-4401-2CBC-308F-238E16C1C3B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302B8CC-84A0-68F3-9A3A-2549B11AC535}"/>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72A4B019-A246-773A-C230-6F5D5D9D3F73}"/>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rmulyana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DataScienceCapstone</a:t>
            </a:r>
            <a:r>
              <a:rPr lang="en-US" sz="2200" dirty="0">
                <a:solidFill>
                  <a:schemeClr val="accent3">
                    <a:lumMod val="25000"/>
                  </a:schemeClr>
                </a:solidFill>
                <a:latin typeface="Abadi" panose="020B0604020104020204" pitchFamily="34" charset="0"/>
                <a:hlinkClick r:id="rId3"/>
              </a:rPr>
              <a:t>/blob/01c7b213548a660f95c5fd070caf4989fbd3b6af/Module_4_Predictive_Analysis/</a:t>
            </a:r>
            <a:r>
              <a:rPr lang="en-US" sz="2200" dirty="0" err="1">
                <a:solidFill>
                  <a:schemeClr val="accent3">
                    <a:lumMod val="25000"/>
                  </a:schemeClr>
                </a:solidFill>
                <a:latin typeface="Abadi" panose="020B0604020104020204" pitchFamily="34" charset="0"/>
                <a:hlinkClick r:id="rId3"/>
              </a:rPr>
              <a:t>ipynb_checkpoints</a:t>
            </a:r>
            <a:r>
              <a:rPr lang="en-US" sz="2200" dirty="0">
                <a:solidFill>
                  <a:schemeClr val="accent3">
                    <a:lumMod val="25000"/>
                  </a:schemeClr>
                </a:solidFill>
                <a:latin typeface="Abadi" panose="020B0604020104020204" pitchFamily="34" charset="0"/>
                <a:hlinkClick r:id="rId3"/>
              </a:rPr>
              <a:t>/SpaceX_Machine_Learning_Prediction_Part_5.jupyterlite.ipynb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CCEF3E35-DBE2-B64E-F32D-75717584F77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B354B91E-40B0-8EB6-247F-4EC255611CA3}"/>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FE2508BF-5253-7D96-6A01-11269FA2AB8E}"/>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8" name="Picture 7" descr="A diagram of a model&#10;&#10;Description automatically generated">
            <a:extLst>
              <a:ext uri="{FF2B5EF4-FFF2-40B4-BE49-F238E27FC236}">
                <a16:creationId xmlns:a16="http://schemas.microsoft.com/office/drawing/2014/main" id="{9E522F0B-68F9-D01C-2588-9CCD2448A487}"/>
              </a:ext>
            </a:extLst>
          </p:cNvPr>
          <p:cNvPicPr>
            <a:picLocks noChangeAspect="1"/>
          </p:cNvPicPr>
          <p:nvPr/>
        </p:nvPicPr>
        <p:blipFill>
          <a:blip r:embed="rId4"/>
          <a:srcRect t="1778" b="4696"/>
          <a:stretch/>
        </p:blipFill>
        <p:spPr>
          <a:xfrm>
            <a:off x="6088798" y="1714499"/>
            <a:ext cx="5130064" cy="4349173"/>
          </a:xfrm>
          <a:prstGeom prst="rect">
            <a:avLst/>
          </a:prstGeom>
        </p:spPr>
      </p:pic>
    </p:spTree>
    <p:extLst>
      <p:ext uri="{BB962C8B-B14F-4D97-AF65-F5344CB8AC3E}">
        <p14:creationId xmlns:p14="http://schemas.microsoft.com/office/powerpoint/2010/main" val="562191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0" y="5562600"/>
            <a:ext cx="10228190" cy="86461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is a preview of 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The following sides will show the results of EDA with  visualization, EDA with SQL, Interactive Map with Folium, and finally the results of our model with  about 83% accuracy.</a:t>
            </a:r>
            <a:endParaRPr lang="en-US" sz="1800" dirty="0"/>
          </a:p>
          <a:p>
            <a:pPr marL="457200" lvl="1" indent="0" algn="just">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0D79D81E-3C90-C1B6-D727-3BAB4AD9B9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0136" y="1371558"/>
            <a:ext cx="7315347" cy="4114883"/>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461249"/>
            <a:ext cx="10592999" cy="1564323"/>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Red indicates successful launch; Blue indicates unsuccessful 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Graphic suggests an increase in success rate over time (indicated in Flight Number).  Likely a big breakthrough around flight 20 which significantly increased success rate.  CCAFS appears to be the main launch site as it has the most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53E322-DAEE-00F2-C00B-DFBF6FFBD000}"/>
              </a:ext>
            </a:extLst>
          </p:cNvPr>
          <p:cNvPicPr>
            <a:picLocks noChangeAspect="1"/>
          </p:cNvPicPr>
          <p:nvPr/>
        </p:nvPicPr>
        <p:blipFill>
          <a:blip r:embed="rId3"/>
          <a:stretch>
            <a:fillRect/>
          </a:stretch>
        </p:blipFill>
        <p:spPr>
          <a:xfrm>
            <a:off x="134533" y="1706484"/>
            <a:ext cx="11922934" cy="24198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394199"/>
            <a:ext cx="10687961" cy="1631374"/>
          </a:xfrm>
          <a:prstGeom prst="rect">
            <a:avLst/>
          </a:prstGeom>
        </p:spPr>
        <p:txBody>
          <a:bodyPr>
            <a:normAutofit/>
          </a:bodyPr>
          <a:lstStyle/>
          <a:p>
            <a:pPr marL="12700">
              <a:lnSpc>
                <a:spcPct val="100000"/>
              </a:lnSpc>
              <a:spcBef>
                <a:spcPts val="95"/>
              </a:spcBef>
            </a:pPr>
            <a:r>
              <a:rPr lang="en-ID" sz="2400" spc="-20" dirty="0">
                <a:latin typeface="Carlito"/>
                <a:cs typeface="Carlito"/>
              </a:rPr>
              <a:t>Red indicates successful </a:t>
            </a:r>
            <a:r>
              <a:rPr lang="en-ID" sz="2400" spc="-10" dirty="0">
                <a:latin typeface="Carlito"/>
                <a:cs typeface="Carlito"/>
              </a:rPr>
              <a:t>launch; </a:t>
            </a:r>
            <a:r>
              <a:rPr lang="en-ID" sz="2400" spc="-15" dirty="0">
                <a:latin typeface="Carlito"/>
                <a:cs typeface="Carlito"/>
              </a:rPr>
              <a:t>Blue </a:t>
            </a:r>
            <a:r>
              <a:rPr lang="en-ID" sz="2400" spc="-20" dirty="0">
                <a:latin typeface="Carlito"/>
                <a:cs typeface="Carlito"/>
              </a:rPr>
              <a:t>indicates unsuccessful</a:t>
            </a:r>
            <a:r>
              <a:rPr lang="en-ID" sz="2400" spc="185" dirty="0">
                <a:latin typeface="Carlito"/>
                <a:cs typeface="Carlito"/>
              </a:rPr>
              <a:t> </a:t>
            </a:r>
            <a:r>
              <a:rPr lang="en-ID" sz="2400" spc="-10" dirty="0">
                <a:latin typeface="Carlito"/>
                <a:cs typeface="Carlito"/>
              </a:rPr>
              <a:t>launch.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0-10000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D55C650E-BB28-1725-7AC8-0F099B240600}"/>
              </a:ext>
            </a:extLst>
          </p:cNvPr>
          <p:cNvPicPr>
            <a:picLocks noChangeAspect="1"/>
          </p:cNvPicPr>
          <p:nvPr/>
        </p:nvPicPr>
        <p:blipFill>
          <a:blip r:embed="rId3"/>
          <a:stretch>
            <a:fillRect/>
          </a:stretch>
        </p:blipFill>
        <p:spPr>
          <a:xfrm>
            <a:off x="97881" y="1605076"/>
            <a:ext cx="11996238" cy="238748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98327" y="1737580"/>
            <a:ext cx="4065490" cy="3739799"/>
          </a:xfrm>
          <a:prstGeom prst="rect">
            <a:avLst/>
          </a:prstGeom>
        </p:spPr>
        <p:txBody>
          <a:bodyPr>
            <a:normAutofit/>
          </a:bodyPr>
          <a:lstStyle/>
          <a:p>
            <a:pPr algn="just">
              <a:lnSpc>
                <a:spcPct val="120000"/>
              </a:lnSpc>
              <a:spcBef>
                <a:spcPts val="0"/>
              </a:spcBef>
            </a:pPr>
            <a:r>
              <a:rPr lang="en-CA" sz="1800" spc="-5" dirty="0">
                <a:latin typeface="Carlito"/>
              </a:rPr>
              <a:t>Top-performing orbits: ES-L1, GEO, HEO, and SSO with 100% success rates.</a:t>
            </a:r>
          </a:p>
          <a:p>
            <a:pPr algn="just">
              <a:lnSpc>
                <a:spcPct val="120000"/>
              </a:lnSpc>
              <a:spcBef>
                <a:spcPts val="0"/>
              </a:spcBef>
            </a:pPr>
            <a:r>
              <a:rPr lang="en-CA" sz="1800" spc="-5" dirty="0">
                <a:latin typeface="Carlito"/>
              </a:rPr>
              <a:t>GTO has the lowest success rate, indicating more challenges in delivering payloads.</a:t>
            </a:r>
          </a:p>
          <a:p>
            <a:pPr algn="just">
              <a:lnSpc>
                <a:spcPct val="120000"/>
              </a:lnSpc>
              <a:spcBef>
                <a:spcPts val="0"/>
              </a:spcBef>
            </a:pPr>
            <a:r>
              <a:rPr lang="en-CA" sz="1800" spc="-5" dirty="0">
                <a:latin typeface="Carlito"/>
              </a:rPr>
              <a:t>The trend suggests certain orbits are more complex and riskier, impacting the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453496B9-E67C-3AAE-AAD0-2221545835C4}"/>
              </a:ext>
            </a:extLst>
          </p:cNvPr>
          <p:cNvPicPr>
            <a:picLocks noChangeAspect="1"/>
          </p:cNvPicPr>
          <p:nvPr/>
        </p:nvPicPr>
        <p:blipFill>
          <a:blip r:embed="rId3"/>
          <a:stretch>
            <a:fillRect/>
          </a:stretch>
        </p:blipFill>
        <p:spPr>
          <a:xfrm>
            <a:off x="770011" y="1737580"/>
            <a:ext cx="6448209" cy="410001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70608"/>
            <a:ext cx="10687961" cy="1854966"/>
          </a:xfrm>
          <a:prstGeom prst="rect">
            <a:avLst/>
          </a:prstGeom>
        </p:spPr>
        <p:txBody>
          <a:bodyPr>
            <a:normAutofit fontScale="92500" lnSpcReduction="10000"/>
          </a:bodyPr>
          <a:lstStyle/>
          <a:p>
            <a:pPr marL="12700">
              <a:lnSpc>
                <a:spcPct val="100000"/>
              </a:lnSpc>
              <a:spcBef>
                <a:spcPts val="95"/>
              </a:spcBef>
            </a:pPr>
            <a:r>
              <a:rPr lang="en-ID" sz="2400" spc="-20" dirty="0">
                <a:latin typeface="Carlito"/>
                <a:cs typeface="Carlito"/>
              </a:rPr>
              <a:t>Red indicates successful </a:t>
            </a:r>
            <a:r>
              <a:rPr lang="en-ID" sz="2400" spc="-10" dirty="0">
                <a:latin typeface="Carlito"/>
                <a:cs typeface="Carlito"/>
              </a:rPr>
              <a:t>launch; </a:t>
            </a:r>
            <a:r>
              <a:rPr lang="en-ID" sz="2400" spc="-15" dirty="0">
                <a:latin typeface="Carlito"/>
                <a:cs typeface="Carlito"/>
              </a:rPr>
              <a:t>Blue </a:t>
            </a:r>
            <a:r>
              <a:rPr lang="en-ID" sz="2400" spc="-20" dirty="0">
                <a:latin typeface="Carlito"/>
                <a:cs typeface="Carlito"/>
              </a:rPr>
              <a:t>indicates unsuccessful</a:t>
            </a:r>
            <a:r>
              <a:rPr lang="en-ID" sz="2400" spc="185" dirty="0">
                <a:latin typeface="Carlito"/>
                <a:cs typeface="Carlito"/>
              </a:rPr>
              <a:t> </a:t>
            </a:r>
            <a:r>
              <a:rPr lang="en-ID" sz="2400" spc="-10" dirty="0">
                <a:latin typeface="Carlito"/>
                <a:cs typeface="Carlito"/>
              </a:rPr>
              <a:t>launch.</a:t>
            </a:r>
            <a:endParaRPr lang="en-ID" sz="2400" dirty="0">
              <a:latin typeface="Carlito"/>
              <a:cs typeface="Carlito"/>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C6F402-BB73-FB25-3C57-C43A7500B16F}"/>
              </a:ext>
            </a:extLst>
          </p:cNvPr>
          <p:cNvPicPr>
            <a:picLocks noChangeAspect="1"/>
          </p:cNvPicPr>
          <p:nvPr/>
        </p:nvPicPr>
        <p:blipFill>
          <a:blip r:embed="rId3"/>
          <a:stretch>
            <a:fillRect/>
          </a:stretch>
        </p:blipFill>
        <p:spPr>
          <a:xfrm>
            <a:off x="135290" y="1441279"/>
            <a:ext cx="11921419" cy="23749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4266046"/>
            <a:ext cx="10687961" cy="1759527"/>
          </a:xfrm>
          <a:prstGeom prst="rect">
            <a:avLst/>
          </a:prstGeom>
        </p:spPr>
        <p:txBody>
          <a:bodyPr>
            <a:normAutofit fontScale="850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Red indicates successful launch; Blue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correlate with orbit</a:t>
            </a:r>
          </a:p>
          <a:p>
            <a:pPr>
              <a:lnSpc>
                <a:spcPct val="100000"/>
              </a:lnSpc>
              <a:spcBef>
                <a:spcPts val="1400"/>
              </a:spcBef>
            </a:pPr>
            <a:r>
              <a:rPr lang="en-US" sz="2200" dirty="0">
                <a:solidFill>
                  <a:schemeClr val="accent3">
                    <a:lumMod val="25000"/>
                  </a:schemeClr>
                </a:solidFill>
                <a:latin typeface="Abadi" panose="020B0604020104020204" pitchFamily="34" charset="0"/>
              </a:rPr>
              <a:t>LEO and SSO seem to have relatively low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most successful orbit VLEO only has payload mass values in the higher end of the range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2842FD8-19DE-E9E3-E935-8ECA276FD29A}"/>
              </a:ext>
            </a:extLst>
          </p:cNvPr>
          <p:cNvPicPr>
            <a:picLocks noChangeAspect="1"/>
          </p:cNvPicPr>
          <p:nvPr/>
        </p:nvPicPr>
        <p:blipFill>
          <a:blip r:embed="rId3"/>
          <a:stretch>
            <a:fillRect/>
          </a:stretch>
        </p:blipFill>
        <p:spPr>
          <a:xfrm>
            <a:off x="61422" y="1569888"/>
            <a:ext cx="12069156" cy="23925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5631615"/>
            <a:ext cx="10515599" cy="95077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Success generally increases over time since 2013 with a slight dip in 2018</a:t>
            </a:r>
          </a:p>
          <a:p>
            <a:pPr>
              <a:lnSpc>
                <a:spcPct val="100000"/>
              </a:lnSpc>
              <a:spcBef>
                <a:spcPts val="1400"/>
              </a:spcBef>
            </a:pPr>
            <a:r>
              <a:rPr lang="en-CA" sz="2200" dirty="0">
                <a:solidFill>
                  <a:schemeClr val="accent3">
                    <a:lumMod val="25000"/>
                  </a:schemeClr>
                </a:solidFill>
                <a:latin typeface="Abadi" panose="020B0604020104020204" pitchFamily="34" charset="0"/>
              </a:rPr>
              <a:t>Success in recent years at around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10" name="object 8">
            <a:extLst>
              <a:ext uri="{FF2B5EF4-FFF2-40B4-BE49-F238E27FC236}">
                <a16:creationId xmlns:a16="http://schemas.microsoft.com/office/drawing/2014/main" id="{8243F3CD-74C9-D3B5-9FF1-11600BACF54C}"/>
              </a:ext>
            </a:extLst>
          </p:cNvPr>
          <p:cNvSpPr txBox="1"/>
          <p:nvPr/>
        </p:nvSpPr>
        <p:spPr>
          <a:xfrm>
            <a:off x="7456678" y="2496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pic>
        <p:nvPicPr>
          <p:cNvPr id="12" name="Picture 11">
            <a:extLst>
              <a:ext uri="{FF2B5EF4-FFF2-40B4-BE49-F238E27FC236}">
                <a16:creationId xmlns:a16="http://schemas.microsoft.com/office/drawing/2014/main" id="{7C253051-B9B0-AAF2-1F3F-E44A593BD7D4}"/>
              </a:ext>
            </a:extLst>
          </p:cNvPr>
          <p:cNvPicPr>
            <a:picLocks noChangeAspect="1"/>
          </p:cNvPicPr>
          <p:nvPr/>
        </p:nvPicPr>
        <p:blipFill>
          <a:blip r:embed="rId3"/>
          <a:stretch>
            <a:fillRect/>
          </a:stretch>
        </p:blipFill>
        <p:spPr>
          <a:xfrm>
            <a:off x="1638299" y="1359248"/>
            <a:ext cx="5576959" cy="42411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5">
            <a:extLst>
              <a:ext uri="{FF2B5EF4-FFF2-40B4-BE49-F238E27FC236}">
                <a16:creationId xmlns:a16="http://schemas.microsoft.com/office/drawing/2014/main" id="{D8A71564-77AE-52D5-8BCA-0949CD9CFA88}"/>
              </a:ext>
            </a:extLst>
          </p:cNvPr>
          <p:cNvSpPr/>
          <p:nvPr/>
        </p:nvSpPr>
        <p:spPr>
          <a:xfrm>
            <a:off x="770010" y="1825625"/>
            <a:ext cx="3220212" cy="2763012"/>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A953355C-0C47-AF90-CCBF-6241B9286D55}"/>
              </a:ext>
            </a:extLst>
          </p:cNvPr>
          <p:cNvSpPr txBox="1"/>
          <p:nvPr/>
        </p:nvSpPr>
        <p:spPr>
          <a:xfrm>
            <a:off x="4457700" y="1810867"/>
            <a:ext cx="6827911" cy="2499787"/>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Abadi" panose="020B0604020104020204" pitchFamily="34" charset="0"/>
                <a:cs typeface="Carlito"/>
              </a:rPr>
              <a:t>Query unique launch </a:t>
            </a:r>
            <a:r>
              <a:rPr sz="2000" spc="-20" dirty="0">
                <a:solidFill>
                  <a:srgbClr val="404040"/>
                </a:solidFill>
                <a:latin typeface="Abadi" panose="020B0604020104020204" pitchFamily="34" charset="0"/>
                <a:cs typeface="Carlito"/>
              </a:rPr>
              <a:t>site </a:t>
            </a:r>
            <a:r>
              <a:rPr sz="2000" spc="-5" dirty="0">
                <a:solidFill>
                  <a:srgbClr val="404040"/>
                </a:solidFill>
                <a:latin typeface="Abadi" panose="020B0604020104020204" pitchFamily="34" charset="0"/>
                <a:cs typeface="Carlito"/>
              </a:rPr>
              <a:t>names </a:t>
            </a:r>
            <a:r>
              <a:rPr sz="2000" spc="-20" dirty="0">
                <a:solidFill>
                  <a:srgbClr val="404040"/>
                </a:solidFill>
                <a:latin typeface="Abadi" panose="020B0604020104020204" pitchFamily="34" charset="0"/>
                <a:cs typeface="Carlito"/>
              </a:rPr>
              <a:t>from</a:t>
            </a:r>
            <a:r>
              <a:rPr sz="2000" spc="-8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database.</a:t>
            </a:r>
            <a:endParaRPr sz="2000" dirty="0">
              <a:latin typeface="Abadi" panose="020B0604020104020204" pitchFamily="34" charset="0"/>
              <a:cs typeface="Carlito"/>
            </a:endParaRPr>
          </a:p>
          <a:p>
            <a:pPr marL="12700">
              <a:lnSpc>
                <a:spcPts val="2300"/>
              </a:lnSpc>
              <a:spcBef>
                <a:spcPts val="1200"/>
              </a:spcBef>
            </a:pPr>
            <a:r>
              <a:rPr sz="2000" spc="-5" dirty="0">
                <a:solidFill>
                  <a:srgbClr val="404040"/>
                </a:solidFill>
                <a:latin typeface="Abadi" panose="020B0604020104020204" pitchFamily="34" charset="0"/>
                <a:cs typeface="Carlito"/>
              </a:rPr>
              <a:t>CCAFS SLC-40 </a:t>
            </a:r>
            <a:r>
              <a:rPr sz="2000" dirty="0">
                <a:solidFill>
                  <a:srgbClr val="404040"/>
                </a:solidFill>
                <a:latin typeface="Abadi" panose="020B0604020104020204" pitchFamily="34" charset="0"/>
                <a:cs typeface="Carlito"/>
              </a:rPr>
              <a:t>and </a:t>
            </a:r>
            <a:r>
              <a:rPr sz="2000" spc="-10" dirty="0">
                <a:solidFill>
                  <a:srgbClr val="404040"/>
                </a:solidFill>
                <a:latin typeface="Abadi" panose="020B0604020104020204" pitchFamily="34" charset="0"/>
                <a:cs typeface="Carlito"/>
              </a:rPr>
              <a:t>CCAFSSLC-40 </a:t>
            </a:r>
            <a:r>
              <a:rPr sz="2000" spc="-25" dirty="0">
                <a:solidFill>
                  <a:srgbClr val="404040"/>
                </a:solidFill>
                <a:latin typeface="Abadi" panose="020B0604020104020204" pitchFamily="34" charset="0"/>
                <a:cs typeface="Carlito"/>
              </a:rPr>
              <a:t>likely </a:t>
            </a:r>
            <a:r>
              <a:rPr sz="2000" dirty="0">
                <a:solidFill>
                  <a:srgbClr val="404040"/>
                </a:solidFill>
                <a:latin typeface="Abadi" panose="020B0604020104020204" pitchFamily="34" charset="0"/>
                <a:cs typeface="Carlito"/>
              </a:rPr>
              <a:t>all </a:t>
            </a:r>
            <a:r>
              <a:rPr sz="2000" spc="-20" dirty="0">
                <a:solidFill>
                  <a:srgbClr val="404040"/>
                </a:solidFill>
                <a:latin typeface="Abadi" panose="020B0604020104020204" pitchFamily="34" charset="0"/>
                <a:cs typeface="Carlito"/>
              </a:rPr>
              <a:t>represent </a:t>
            </a:r>
            <a:r>
              <a:rPr sz="2000" dirty="0">
                <a:solidFill>
                  <a:srgbClr val="404040"/>
                </a:solidFill>
                <a:latin typeface="Abadi" panose="020B0604020104020204" pitchFamily="34" charset="0"/>
                <a:cs typeface="Carlito"/>
              </a:rPr>
              <a:t>the</a:t>
            </a:r>
            <a:r>
              <a:rPr sz="2000" spc="-114"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same</a:t>
            </a:r>
            <a:endParaRPr sz="2000" dirty="0">
              <a:latin typeface="Abadi" panose="020B0604020104020204" pitchFamily="34" charset="0"/>
              <a:cs typeface="Carlito"/>
            </a:endParaRPr>
          </a:p>
          <a:p>
            <a:pPr marL="12700">
              <a:lnSpc>
                <a:spcPts val="2300"/>
              </a:lnSpc>
            </a:pPr>
            <a:r>
              <a:rPr sz="2000"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 </a:t>
            </a:r>
            <a:r>
              <a:rPr sz="2000" dirty="0">
                <a:solidFill>
                  <a:srgbClr val="404040"/>
                </a:solidFill>
                <a:latin typeface="Abadi" panose="020B0604020104020204" pitchFamily="34" charset="0"/>
                <a:cs typeface="Carlito"/>
              </a:rPr>
              <a:t>with </a:t>
            </a:r>
            <a:r>
              <a:rPr sz="2000" spc="-25" dirty="0">
                <a:solidFill>
                  <a:srgbClr val="404040"/>
                </a:solidFill>
                <a:latin typeface="Abadi" panose="020B0604020104020204" pitchFamily="34" charset="0"/>
                <a:cs typeface="Carlito"/>
              </a:rPr>
              <a:t>data </a:t>
            </a:r>
            <a:r>
              <a:rPr sz="2000" spc="-5" dirty="0">
                <a:solidFill>
                  <a:srgbClr val="404040"/>
                </a:solidFill>
                <a:latin typeface="Abadi" panose="020B0604020104020204" pitchFamily="34" charset="0"/>
                <a:cs typeface="Carlito"/>
              </a:rPr>
              <a:t>entry</a:t>
            </a:r>
            <a:r>
              <a:rPr sz="2000" spc="-3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errors.</a:t>
            </a:r>
            <a:endParaRPr sz="2000" dirty="0">
              <a:latin typeface="Abadi" panose="020B0604020104020204" pitchFamily="34" charset="0"/>
              <a:cs typeface="Carlito"/>
            </a:endParaRPr>
          </a:p>
          <a:p>
            <a:pPr marL="12700" marR="2114550">
              <a:lnSpc>
                <a:spcPct val="141500"/>
              </a:lnSpc>
              <a:spcBef>
                <a:spcPts val="110"/>
              </a:spcBef>
            </a:pPr>
            <a:r>
              <a:rPr sz="2000" spc="-5" dirty="0">
                <a:solidFill>
                  <a:srgbClr val="404040"/>
                </a:solidFill>
                <a:latin typeface="Abadi" panose="020B0604020104020204" pitchFamily="34" charset="0"/>
                <a:cs typeface="Carlito"/>
              </a:rPr>
              <a:t>CCAFS </a:t>
            </a:r>
            <a:r>
              <a:rPr sz="2000" spc="-15" dirty="0">
                <a:solidFill>
                  <a:srgbClr val="404040"/>
                </a:solidFill>
                <a:latin typeface="Abadi" panose="020B0604020104020204" pitchFamily="34" charset="0"/>
                <a:cs typeface="Carlito"/>
              </a:rPr>
              <a:t>LC-40 </a:t>
            </a:r>
            <a:r>
              <a:rPr sz="2000" spc="-20" dirty="0">
                <a:solidFill>
                  <a:srgbClr val="404040"/>
                </a:solidFill>
                <a:latin typeface="Abadi" panose="020B0604020104020204" pitchFamily="34" charset="0"/>
                <a:cs typeface="Carlito"/>
              </a:rPr>
              <a:t>was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previous </a:t>
            </a:r>
            <a:r>
              <a:rPr sz="2000" spc="-5" dirty="0">
                <a:solidFill>
                  <a:srgbClr val="404040"/>
                </a:solidFill>
                <a:latin typeface="Abadi" panose="020B0604020104020204" pitchFamily="34" charset="0"/>
                <a:cs typeface="Carlito"/>
              </a:rPr>
              <a:t>name.  </a:t>
            </a:r>
            <a:r>
              <a:rPr sz="2000" spc="-25" dirty="0">
                <a:solidFill>
                  <a:srgbClr val="404040"/>
                </a:solidFill>
                <a:latin typeface="Abadi" panose="020B0604020104020204" pitchFamily="34" charset="0"/>
                <a:cs typeface="Carlito"/>
              </a:rPr>
              <a:t>Likely </a:t>
            </a:r>
            <a:r>
              <a:rPr sz="2000" spc="-5" dirty="0">
                <a:solidFill>
                  <a:srgbClr val="404040"/>
                </a:solidFill>
                <a:latin typeface="Abadi" panose="020B0604020104020204" pitchFamily="34" charset="0"/>
                <a:cs typeface="Carlito"/>
              </a:rPr>
              <a:t>only </a:t>
            </a:r>
            <a:r>
              <a:rPr sz="2000" dirty="0">
                <a:solidFill>
                  <a:srgbClr val="404040"/>
                </a:solidFill>
                <a:latin typeface="Abadi" panose="020B0604020104020204" pitchFamily="34" charset="0"/>
                <a:cs typeface="Carlito"/>
              </a:rPr>
              <a:t>3 unique </a:t>
            </a:r>
            <a:r>
              <a:rPr sz="2000" spc="-5" dirty="0">
                <a:solidFill>
                  <a:srgbClr val="404040"/>
                </a:solidFill>
                <a:latin typeface="Abadi" panose="020B0604020104020204" pitchFamily="34" charset="0"/>
                <a:cs typeface="Carlito"/>
              </a:rPr>
              <a:t>launch_site values:  CCAFS SLC-40, KSC LC-39A,</a:t>
            </a:r>
            <a:r>
              <a:rPr sz="2000" spc="-310" dirty="0">
                <a:solidFill>
                  <a:srgbClr val="404040"/>
                </a:solidFill>
                <a:latin typeface="Abadi" panose="020B0604020104020204" pitchFamily="34" charset="0"/>
                <a:cs typeface="Carlito"/>
              </a:rPr>
              <a:t> </a:t>
            </a:r>
            <a:r>
              <a:rPr sz="2000" spc="-40" dirty="0">
                <a:solidFill>
                  <a:srgbClr val="404040"/>
                </a:solidFill>
                <a:latin typeface="Abadi" panose="020B0604020104020204" pitchFamily="34" charset="0"/>
                <a:cs typeface="Carlito"/>
              </a:rPr>
              <a:t>VAFB </a:t>
            </a:r>
            <a:r>
              <a:rPr sz="2000" spc="-10" dirty="0">
                <a:solidFill>
                  <a:srgbClr val="404040"/>
                </a:solidFill>
                <a:latin typeface="Abadi" panose="020B0604020104020204" pitchFamily="34" charset="0"/>
                <a:cs typeface="Carlito"/>
              </a:rPr>
              <a:t>SLC-4E</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5">
            <a:extLst>
              <a:ext uri="{FF2B5EF4-FFF2-40B4-BE49-F238E27FC236}">
                <a16:creationId xmlns:a16="http://schemas.microsoft.com/office/drawing/2014/main" id="{24B66145-EE17-5204-0F01-67331C78DC82}"/>
              </a:ext>
            </a:extLst>
          </p:cNvPr>
          <p:cNvSpPr/>
          <p:nvPr/>
        </p:nvSpPr>
        <p:spPr>
          <a:xfrm>
            <a:off x="770011" y="1763268"/>
            <a:ext cx="8272272" cy="3331464"/>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71D5B01F-D5CB-774F-5F8C-F471A4ACA8D3}"/>
              </a:ext>
            </a:extLst>
          </p:cNvPr>
          <p:cNvSpPr txBox="1"/>
          <p:nvPr/>
        </p:nvSpPr>
        <p:spPr>
          <a:xfrm>
            <a:off x="9303511" y="1763268"/>
            <a:ext cx="2118478" cy="1458733"/>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Abadi" panose="020B0604020104020204" pitchFamily="34" charset="0"/>
                <a:cs typeface="Carlito"/>
              </a:rPr>
              <a:t>First </a:t>
            </a:r>
            <a:r>
              <a:rPr sz="2000" spc="-20" dirty="0">
                <a:solidFill>
                  <a:srgbClr val="404040"/>
                </a:solidFill>
                <a:latin typeface="Abadi" panose="020B0604020104020204" pitchFamily="34" charset="0"/>
                <a:cs typeface="Carlito"/>
              </a:rPr>
              <a:t>five </a:t>
            </a:r>
            <a:r>
              <a:rPr sz="2000" spc="-5" dirty="0">
                <a:solidFill>
                  <a:srgbClr val="404040"/>
                </a:solidFill>
                <a:latin typeface="Abadi" panose="020B0604020104020204" pitchFamily="34" charset="0"/>
                <a:cs typeface="Carlito"/>
              </a:rPr>
              <a:t>entries  </a:t>
            </a:r>
            <a:r>
              <a:rPr sz="2000" dirty="0">
                <a:solidFill>
                  <a:srgbClr val="404040"/>
                </a:solidFill>
                <a:latin typeface="Abadi" panose="020B0604020104020204" pitchFamily="34" charset="0"/>
                <a:cs typeface="Carlito"/>
              </a:rPr>
              <a:t>in </a:t>
            </a:r>
            <a:r>
              <a:rPr sz="2000" spc="-5" dirty="0">
                <a:solidFill>
                  <a:srgbClr val="404040"/>
                </a:solidFill>
                <a:latin typeface="Abadi" panose="020B0604020104020204" pitchFamily="34" charset="0"/>
                <a:cs typeface="Carlito"/>
              </a:rPr>
              <a:t>database with  Launch </a:t>
            </a:r>
            <a:r>
              <a:rPr sz="2000" spc="-15" dirty="0">
                <a:solidFill>
                  <a:srgbClr val="404040"/>
                </a:solidFill>
                <a:latin typeface="Abadi" panose="020B0604020104020204" pitchFamily="34" charset="0"/>
                <a:cs typeface="Carlito"/>
              </a:rPr>
              <a:t>Site</a:t>
            </a:r>
            <a:r>
              <a:rPr sz="2000" spc="-10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name  </a:t>
            </a:r>
            <a:r>
              <a:rPr sz="2000" dirty="0">
                <a:solidFill>
                  <a:srgbClr val="404040"/>
                </a:solidFill>
                <a:latin typeface="Abadi" panose="020B0604020104020204" pitchFamily="34" charset="0"/>
                <a:cs typeface="Carlito"/>
              </a:rPr>
              <a:t>beginning </a:t>
            </a:r>
            <a:r>
              <a:rPr sz="2000" spc="-5" dirty="0">
                <a:solidFill>
                  <a:srgbClr val="404040"/>
                </a:solidFill>
                <a:latin typeface="Abadi" panose="020B0604020104020204" pitchFamily="34" charset="0"/>
                <a:cs typeface="Carlito"/>
              </a:rPr>
              <a:t>with  </a:t>
            </a:r>
            <a:r>
              <a:rPr sz="2000" dirty="0">
                <a:solidFill>
                  <a:srgbClr val="404040"/>
                </a:solidFill>
                <a:latin typeface="Abadi" panose="020B0604020104020204" pitchFamily="34" charset="0"/>
                <a:cs typeface="Carlito"/>
              </a:rPr>
              <a:t>CCA.</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C1D68676-BE59-F74E-2DB1-274AF48F9673}"/>
              </a:ext>
            </a:extLst>
          </p:cNvPr>
          <p:cNvSpPr txBox="1"/>
          <p:nvPr/>
        </p:nvSpPr>
        <p:spPr>
          <a:xfrm>
            <a:off x="7233423" y="1661160"/>
            <a:ext cx="4224549" cy="2182008"/>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sums </a:t>
            </a:r>
            <a:r>
              <a:rPr sz="2000" dirty="0">
                <a:solidFill>
                  <a:srgbClr val="404040"/>
                </a:solidFill>
                <a:latin typeface="Abadi" panose="020B0604020104020204" pitchFamily="34" charset="0"/>
                <a:cs typeface="Carlito"/>
              </a:rPr>
              <a:t>the </a:t>
            </a:r>
            <a:r>
              <a:rPr sz="2000" spc="-25" dirty="0">
                <a:solidFill>
                  <a:srgbClr val="404040"/>
                </a:solidFill>
                <a:latin typeface="Abadi" panose="020B0604020104020204" pitchFamily="34" charset="0"/>
                <a:cs typeface="Carlito"/>
              </a:rPr>
              <a:t>total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a:t>
            </a:r>
            <a:r>
              <a:rPr sz="2000" dirty="0">
                <a:solidFill>
                  <a:srgbClr val="404040"/>
                </a:solidFill>
                <a:latin typeface="Abadi" panose="020B0604020104020204" pitchFamily="34" charset="0"/>
                <a:cs typeface="Carlito"/>
              </a:rPr>
              <a:t>in kg </a:t>
            </a:r>
            <a:r>
              <a:rPr sz="2000" spc="-15" dirty="0">
                <a:solidFill>
                  <a:srgbClr val="404040"/>
                </a:solidFill>
                <a:latin typeface="Abadi" panose="020B0604020104020204" pitchFamily="34" charset="0"/>
                <a:cs typeface="Carlito"/>
              </a:rPr>
              <a:t>where </a:t>
            </a:r>
            <a:r>
              <a:rPr sz="2000" dirty="0">
                <a:solidFill>
                  <a:srgbClr val="404040"/>
                </a:solidFill>
                <a:latin typeface="Abadi" panose="020B0604020104020204" pitchFamily="34" charset="0"/>
                <a:cs typeface="Carlito"/>
              </a:rPr>
              <a:t>NASA </a:t>
            </a:r>
            <a:r>
              <a:rPr sz="2000" spc="-20" dirty="0">
                <a:solidFill>
                  <a:srgbClr val="404040"/>
                </a:solidFill>
                <a:latin typeface="Abadi" panose="020B0604020104020204" pitchFamily="34" charset="0"/>
                <a:cs typeface="Carlito"/>
              </a:rPr>
              <a:t>was </a:t>
            </a:r>
            <a:r>
              <a:rPr sz="2000" dirty="0">
                <a:solidFill>
                  <a:srgbClr val="404040"/>
                </a:solidFill>
                <a:latin typeface="Abadi" panose="020B0604020104020204" pitchFamily="34" charset="0"/>
                <a:cs typeface="Carlito"/>
              </a:rPr>
              <a:t>the  </a:t>
            </a:r>
            <a:r>
              <a:rPr sz="2000" spc="-60" dirty="0">
                <a:solidFill>
                  <a:srgbClr val="404040"/>
                </a:solidFill>
                <a:latin typeface="Abadi" panose="020B0604020104020204" pitchFamily="34" charset="0"/>
                <a:cs typeface="Carlito"/>
              </a:rPr>
              <a:t>customer.</a:t>
            </a:r>
            <a:endParaRPr sz="2000" dirty="0">
              <a:latin typeface="Abadi" panose="020B0604020104020204" pitchFamily="34" charset="0"/>
              <a:cs typeface="Carlito"/>
            </a:endParaRPr>
          </a:p>
          <a:p>
            <a:pPr marL="12700" marR="5080">
              <a:lnSpc>
                <a:spcPct val="90000"/>
              </a:lnSpc>
              <a:spcBef>
                <a:spcPts val="1370"/>
              </a:spcBef>
            </a:pPr>
            <a:r>
              <a:rPr sz="2000" spc="-15" dirty="0">
                <a:solidFill>
                  <a:srgbClr val="404040"/>
                </a:solidFill>
                <a:latin typeface="Abadi" panose="020B0604020104020204" pitchFamily="34" charset="0"/>
                <a:cs typeface="Carlito"/>
              </a:rPr>
              <a:t>CRS </a:t>
            </a:r>
            <a:r>
              <a:rPr sz="2000" spc="-20" dirty="0">
                <a:solidFill>
                  <a:srgbClr val="404040"/>
                </a:solidFill>
                <a:latin typeface="Abadi" panose="020B0604020104020204" pitchFamily="34" charset="0"/>
                <a:cs typeface="Carlito"/>
              </a:rPr>
              <a:t>stands </a:t>
            </a:r>
            <a:r>
              <a:rPr sz="2000" spc="-25" dirty="0">
                <a:solidFill>
                  <a:srgbClr val="404040"/>
                </a:solidFill>
                <a:latin typeface="Abadi" panose="020B0604020104020204" pitchFamily="34" charset="0"/>
                <a:cs typeface="Carlito"/>
              </a:rPr>
              <a:t>for </a:t>
            </a:r>
            <a:r>
              <a:rPr sz="2000" spc="-10" dirty="0">
                <a:solidFill>
                  <a:srgbClr val="404040"/>
                </a:solidFill>
                <a:latin typeface="Abadi" panose="020B0604020104020204" pitchFamily="34" charset="0"/>
                <a:cs typeface="Carlito"/>
              </a:rPr>
              <a:t>Commercial  </a:t>
            </a:r>
            <a:r>
              <a:rPr sz="2000" spc="-5" dirty="0">
                <a:solidFill>
                  <a:srgbClr val="404040"/>
                </a:solidFill>
                <a:latin typeface="Abadi" panose="020B0604020104020204" pitchFamily="34" charset="0"/>
                <a:cs typeface="Carlito"/>
              </a:rPr>
              <a:t>Resupply </a:t>
            </a:r>
            <a:r>
              <a:rPr sz="2000" dirty="0">
                <a:solidFill>
                  <a:srgbClr val="404040"/>
                </a:solidFill>
                <a:latin typeface="Abadi" panose="020B0604020104020204" pitchFamily="34" charset="0"/>
                <a:cs typeface="Carlito"/>
              </a:rPr>
              <a:t>Services which</a:t>
            </a:r>
            <a:r>
              <a:rPr sz="2000" spc="-90"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indicates  </a:t>
            </a:r>
            <a:r>
              <a:rPr sz="2000" spc="-5" dirty="0">
                <a:solidFill>
                  <a:srgbClr val="404040"/>
                </a:solidFill>
                <a:latin typeface="Abadi" panose="020B0604020104020204" pitchFamily="34" charset="0"/>
                <a:cs typeface="Carlito"/>
              </a:rPr>
              <a:t>that </a:t>
            </a:r>
            <a:r>
              <a:rPr sz="2000" dirty="0">
                <a:solidFill>
                  <a:srgbClr val="404040"/>
                </a:solidFill>
                <a:latin typeface="Abadi" panose="020B0604020104020204" pitchFamily="34" charset="0"/>
                <a:cs typeface="Carlito"/>
              </a:rPr>
              <a:t>these </a:t>
            </a:r>
            <a:r>
              <a:rPr sz="2000" spc="-10" dirty="0">
                <a:solidFill>
                  <a:srgbClr val="404040"/>
                </a:solidFill>
                <a:latin typeface="Abadi" panose="020B0604020104020204" pitchFamily="34" charset="0"/>
                <a:cs typeface="Carlito"/>
              </a:rPr>
              <a:t>payloads </a:t>
            </a:r>
            <a:r>
              <a:rPr sz="2000" spc="-20" dirty="0">
                <a:solidFill>
                  <a:srgbClr val="404040"/>
                </a:solidFill>
                <a:latin typeface="Abadi" panose="020B0604020104020204" pitchFamily="34" charset="0"/>
                <a:cs typeface="Carlito"/>
              </a:rPr>
              <a:t>were sent to  </a:t>
            </a:r>
            <a:r>
              <a:rPr sz="2000" dirty="0">
                <a:solidFill>
                  <a:srgbClr val="404040"/>
                </a:solidFill>
                <a:latin typeface="Abadi" panose="020B0604020104020204" pitchFamily="34" charset="0"/>
                <a:cs typeface="Carlito"/>
              </a:rPr>
              <a:t>the </a:t>
            </a:r>
            <a:r>
              <a:rPr sz="2000" spc="-10" dirty="0">
                <a:solidFill>
                  <a:srgbClr val="404040"/>
                </a:solidFill>
                <a:latin typeface="Abadi" panose="020B0604020104020204" pitchFamily="34" charset="0"/>
                <a:cs typeface="Carlito"/>
              </a:rPr>
              <a:t>International </a:t>
            </a:r>
            <a:r>
              <a:rPr sz="2000" dirty="0">
                <a:solidFill>
                  <a:srgbClr val="404040"/>
                </a:solidFill>
                <a:latin typeface="Abadi" panose="020B0604020104020204" pitchFamily="34" charset="0"/>
                <a:cs typeface="Carlito"/>
              </a:rPr>
              <a:t>Space </a:t>
            </a:r>
            <a:r>
              <a:rPr sz="2000" spc="-20" dirty="0">
                <a:solidFill>
                  <a:srgbClr val="404040"/>
                </a:solidFill>
                <a:latin typeface="Abadi" panose="020B0604020104020204" pitchFamily="34" charset="0"/>
                <a:cs typeface="Carlito"/>
              </a:rPr>
              <a:t>Station  </a:t>
            </a:r>
            <a:r>
              <a:rPr sz="2000" dirty="0">
                <a:solidFill>
                  <a:srgbClr val="404040"/>
                </a:solidFill>
                <a:latin typeface="Abadi" panose="020B0604020104020204" pitchFamily="34" charset="0"/>
                <a:cs typeface="Carlito"/>
              </a:rPr>
              <a:t>(ISS).</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12651D7F-58F8-0020-5331-8232569A1615}"/>
              </a:ext>
            </a:extLst>
          </p:cNvPr>
          <p:cNvSpPr/>
          <p:nvPr/>
        </p:nvSpPr>
        <p:spPr>
          <a:xfrm>
            <a:off x="770011" y="17043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6EF1FA19-C5F2-8F1D-EE54-CB9EA507835F}"/>
              </a:ext>
            </a:extLst>
          </p:cNvPr>
          <p:cNvSpPr txBox="1"/>
          <p:nvPr/>
        </p:nvSpPr>
        <p:spPr>
          <a:xfrm>
            <a:off x="7853309" y="1692275"/>
            <a:ext cx="3432302"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calculates</a:t>
            </a:r>
            <a:r>
              <a:rPr sz="2000" spc="-204"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the  </a:t>
            </a:r>
            <a:r>
              <a:rPr sz="2000" spc="-40" dirty="0">
                <a:solidFill>
                  <a:srgbClr val="404040"/>
                </a:solidFill>
                <a:latin typeface="Abadi" panose="020B0604020104020204" pitchFamily="34" charset="0"/>
                <a:cs typeface="Carlito"/>
              </a:rPr>
              <a:t>average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or  </a:t>
            </a:r>
            <a:r>
              <a:rPr sz="2000" dirty="0">
                <a:solidFill>
                  <a:srgbClr val="404040"/>
                </a:solidFill>
                <a:latin typeface="Abadi" panose="020B0604020104020204" pitchFamily="34" charset="0"/>
                <a:cs typeface="Carlito"/>
              </a:rPr>
              <a:t>launches which </a:t>
            </a:r>
            <a:r>
              <a:rPr sz="2000" spc="-5" dirty="0">
                <a:solidFill>
                  <a:srgbClr val="404040"/>
                </a:solidFill>
                <a:latin typeface="Abadi" panose="020B0604020104020204" pitchFamily="34" charset="0"/>
                <a:cs typeface="Carlito"/>
              </a:rPr>
              <a:t>used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dirty="0">
                <a:solidFill>
                  <a:srgbClr val="404040"/>
                </a:solidFill>
                <a:latin typeface="Abadi" panose="020B0604020104020204" pitchFamily="34" charset="0"/>
                <a:cs typeface="Carlito"/>
              </a:rPr>
              <a:t>F9</a:t>
            </a:r>
            <a:r>
              <a:rPr sz="2000" spc="-3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v1.1</a:t>
            </a:r>
            <a:endParaRPr sz="2000" dirty="0">
              <a:latin typeface="Abadi" panose="020B0604020104020204" pitchFamily="34" charset="0"/>
              <a:cs typeface="Carlito"/>
            </a:endParaRPr>
          </a:p>
          <a:p>
            <a:pPr marL="12700" marR="5080">
              <a:lnSpc>
                <a:spcPct val="91800"/>
              </a:lnSpc>
              <a:spcBef>
                <a:spcPts val="1400"/>
              </a:spcBef>
            </a:pPr>
            <a:r>
              <a:rPr sz="2000" spc="-40" dirty="0">
                <a:solidFill>
                  <a:srgbClr val="404040"/>
                </a:solidFill>
                <a:latin typeface="Abadi" panose="020B0604020104020204" pitchFamily="34" charset="0"/>
                <a:cs typeface="Carlito"/>
              </a:rPr>
              <a:t>Average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of  </a:t>
            </a:r>
            <a:r>
              <a:rPr sz="2000" dirty="0">
                <a:solidFill>
                  <a:srgbClr val="404040"/>
                </a:solidFill>
                <a:latin typeface="Abadi" panose="020B0604020104020204" pitchFamily="34" charset="0"/>
                <a:cs typeface="Carlito"/>
              </a:rPr>
              <a:t>F9 1.1 </a:t>
            </a:r>
            <a:r>
              <a:rPr sz="2000" spc="-5" dirty="0">
                <a:solidFill>
                  <a:srgbClr val="404040"/>
                </a:solidFill>
                <a:latin typeface="Abadi" panose="020B0604020104020204" pitchFamily="34" charset="0"/>
                <a:cs typeface="Carlito"/>
              </a:rPr>
              <a:t>is on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low </a:t>
            </a:r>
            <a:r>
              <a:rPr sz="2000" dirty="0">
                <a:solidFill>
                  <a:srgbClr val="404040"/>
                </a:solidFill>
                <a:latin typeface="Abadi" panose="020B0604020104020204" pitchFamily="34" charset="0"/>
                <a:cs typeface="Carlito"/>
              </a:rPr>
              <a:t>end</a:t>
            </a:r>
            <a:r>
              <a:rPr sz="2000" spc="-23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of  our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a:t>
            </a:r>
            <a:r>
              <a:rPr sz="2000" spc="-114"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range</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759C298B-1E08-750C-21C5-F2D4FD32B17F}"/>
              </a:ext>
            </a:extLst>
          </p:cNvPr>
          <p:cNvSpPr/>
          <p:nvPr/>
        </p:nvSpPr>
        <p:spPr>
          <a:xfrm>
            <a:off x="770011" y="17592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530CF448-A21B-3111-8189-17F6497FEAB3}"/>
              </a:ext>
            </a:extLst>
          </p:cNvPr>
          <p:cNvSpPr txBox="1"/>
          <p:nvPr/>
        </p:nvSpPr>
        <p:spPr>
          <a:xfrm>
            <a:off x="7137411" y="1639062"/>
            <a:ext cx="4284578" cy="2092368"/>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35" dirty="0">
                <a:solidFill>
                  <a:srgbClr val="404040"/>
                </a:solidFill>
                <a:latin typeface="Abadi" panose="020B0604020104020204" pitchFamily="34" charset="0"/>
                <a:cs typeface="Carlito"/>
              </a:rPr>
              <a:t>first  </a:t>
            </a:r>
            <a:r>
              <a:rPr sz="2000" spc="-5" dirty="0">
                <a:solidFill>
                  <a:srgbClr val="404040"/>
                </a:solidFill>
                <a:latin typeface="Abadi" panose="020B0604020104020204" pitchFamily="34" charset="0"/>
                <a:cs typeface="Carlito"/>
              </a:rPr>
              <a:t>successful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a:t>
            </a:r>
            <a:r>
              <a:rPr sz="2000" spc="-14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  </a:t>
            </a:r>
            <a:r>
              <a:rPr sz="2000" spc="-25" dirty="0">
                <a:solidFill>
                  <a:srgbClr val="404040"/>
                </a:solidFill>
                <a:latin typeface="Abadi" panose="020B0604020104020204" pitchFamily="34" charset="0"/>
                <a:cs typeface="Carlito"/>
              </a:rPr>
              <a:t>date.</a:t>
            </a:r>
            <a:endParaRPr sz="2000" dirty="0">
              <a:latin typeface="Abadi" panose="020B0604020104020204" pitchFamily="34" charset="0"/>
              <a:cs typeface="Carlito"/>
            </a:endParaRPr>
          </a:p>
          <a:p>
            <a:pPr marL="12700">
              <a:lnSpc>
                <a:spcPts val="2300"/>
              </a:lnSpc>
              <a:spcBef>
                <a:spcPts val="1200"/>
              </a:spcBef>
            </a:pPr>
            <a:r>
              <a:rPr sz="2000" spc="-35" dirty="0">
                <a:solidFill>
                  <a:srgbClr val="404040"/>
                </a:solidFill>
                <a:latin typeface="Abadi" panose="020B0604020104020204" pitchFamily="34" charset="0"/>
                <a:cs typeface="Carlito"/>
              </a:rPr>
              <a:t>First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 </a:t>
            </a:r>
            <a:r>
              <a:rPr sz="2000" dirty="0">
                <a:solidFill>
                  <a:srgbClr val="404040"/>
                </a:solidFill>
                <a:latin typeface="Abadi" panose="020B0604020104020204" pitchFamily="34" charset="0"/>
                <a:cs typeface="Carlito"/>
              </a:rPr>
              <a:t>landing</a:t>
            </a:r>
            <a:r>
              <a:rPr sz="2000" spc="-7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wasn’t</a:t>
            </a:r>
            <a:endParaRPr sz="2000" dirty="0">
              <a:latin typeface="Abadi" panose="020B0604020104020204" pitchFamily="34" charset="0"/>
              <a:cs typeface="Carlito"/>
            </a:endParaRPr>
          </a:p>
          <a:p>
            <a:pPr marL="12700">
              <a:lnSpc>
                <a:spcPts val="2300"/>
              </a:lnSpc>
            </a:pPr>
            <a:r>
              <a:rPr sz="2000" spc="-5" dirty="0">
                <a:solidFill>
                  <a:srgbClr val="404040"/>
                </a:solidFill>
                <a:latin typeface="Abadi" panose="020B0604020104020204" pitchFamily="34" charset="0"/>
                <a:cs typeface="Carlito"/>
              </a:rPr>
              <a:t>until </a:t>
            </a:r>
            <a:r>
              <a:rPr sz="2000" dirty="0">
                <a:solidFill>
                  <a:srgbClr val="404040"/>
                </a:solidFill>
                <a:latin typeface="Abadi" panose="020B0604020104020204" pitchFamily="34" charset="0"/>
                <a:cs typeface="Carlito"/>
              </a:rPr>
              <a:t>the end </a:t>
            </a:r>
            <a:r>
              <a:rPr sz="2000" spc="-5" dirty="0">
                <a:solidFill>
                  <a:srgbClr val="404040"/>
                </a:solidFill>
                <a:latin typeface="Abadi" panose="020B0604020104020204" pitchFamily="34" charset="0"/>
                <a:cs typeface="Carlito"/>
              </a:rPr>
              <a:t>of</a:t>
            </a:r>
            <a:r>
              <a:rPr sz="2000" spc="-10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2015.</a:t>
            </a:r>
            <a:endParaRPr sz="2000" dirty="0">
              <a:latin typeface="Abadi" panose="020B0604020104020204" pitchFamily="34" charset="0"/>
              <a:cs typeface="Carlito"/>
            </a:endParaRPr>
          </a:p>
          <a:p>
            <a:pPr marL="12700">
              <a:lnSpc>
                <a:spcPts val="2305"/>
              </a:lnSpc>
              <a:spcBef>
                <a:spcPts val="1200"/>
              </a:spcBef>
            </a:pP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in</a:t>
            </a:r>
            <a:r>
              <a:rPr sz="2000" spc="-70"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general</a:t>
            </a:r>
            <a:endParaRPr sz="2000" dirty="0">
              <a:latin typeface="Abadi" panose="020B0604020104020204" pitchFamily="34" charset="0"/>
              <a:cs typeface="Carlito"/>
            </a:endParaRPr>
          </a:p>
          <a:p>
            <a:pPr marL="12700">
              <a:lnSpc>
                <a:spcPts val="2305"/>
              </a:lnSpc>
            </a:pPr>
            <a:r>
              <a:rPr sz="2000" dirty="0">
                <a:solidFill>
                  <a:srgbClr val="404040"/>
                </a:solidFill>
                <a:latin typeface="Abadi" panose="020B0604020104020204" pitchFamily="34" charset="0"/>
                <a:cs typeface="Carlito"/>
              </a:rPr>
              <a:t>appear </a:t>
            </a:r>
            <a:r>
              <a:rPr sz="2000" spc="-20" dirty="0">
                <a:solidFill>
                  <a:srgbClr val="404040"/>
                </a:solidFill>
                <a:latin typeface="Abadi" panose="020B0604020104020204" pitchFamily="34" charset="0"/>
                <a:cs typeface="Carlito"/>
              </a:rPr>
              <a:t>starting</a:t>
            </a:r>
            <a:r>
              <a:rPr sz="2000" spc="-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2014.</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71134E4D-56EF-9747-F918-288C57077CB0}"/>
              </a:ext>
            </a:extLst>
          </p:cNvPr>
          <p:cNvSpPr/>
          <p:nvPr/>
        </p:nvSpPr>
        <p:spPr>
          <a:xfrm>
            <a:off x="770011" y="16901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B3DF4D0C-BEA3-BBDB-E840-35F62DCBDE50}"/>
              </a:ext>
            </a:extLst>
          </p:cNvPr>
          <p:cNvSpPr txBox="1"/>
          <p:nvPr/>
        </p:nvSpPr>
        <p:spPr>
          <a:xfrm>
            <a:off x="7836037" y="1752092"/>
            <a:ext cx="3585952" cy="1454244"/>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four  booster </a:t>
            </a:r>
            <a:r>
              <a:rPr sz="2000" spc="-25" dirty="0">
                <a:solidFill>
                  <a:srgbClr val="404040"/>
                </a:solidFill>
                <a:latin typeface="Abadi" panose="020B0604020104020204" pitchFamily="34" charset="0"/>
                <a:cs typeface="Carlito"/>
              </a:rPr>
              <a:t>versions </a:t>
            </a:r>
            <a:r>
              <a:rPr sz="2000" spc="-5" dirty="0">
                <a:solidFill>
                  <a:srgbClr val="404040"/>
                </a:solidFill>
                <a:latin typeface="Abadi" panose="020B0604020104020204" pitchFamily="34" charset="0"/>
                <a:cs typeface="Carlito"/>
              </a:rPr>
              <a:t>that had  successful </a:t>
            </a:r>
            <a:r>
              <a:rPr sz="2000" spc="-20" dirty="0">
                <a:solidFill>
                  <a:srgbClr val="404040"/>
                </a:solidFill>
                <a:latin typeface="Abadi" panose="020B0604020104020204" pitchFamily="34" charset="0"/>
                <a:cs typeface="Carlito"/>
              </a:rPr>
              <a:t>drone </a:t>
            </a:r>
            <a:r>
              <a:rPr sz="2000" spc="-5" dirty="0">
                <a:solidFill>
                  <a:srgbClr val="404040"/>
                </a:solidFill>
                <a:latin typeface="Abadi" panose="020B0604020104020204" pitchFamily="34" charset="0"/>
                <a:cs typeface="Carlito"/>
              </a:rPr>
              <a:t>ship</a:t>
            </a:r>
            <a:r>
              <a:rPr sz="2000" spc="-10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  and a </a:t>
            </a:r>
            <a:r>
              <a:rPr sz="2000" spc="-5" dirty="0">
                <a:solidFill>
                  <a:srgbClr val="404040"/>
                </a:solidFill>
                <a:latin typeface="Abadi" panose="020B0604020104020204" pitchFamily="34" charset="0"/>
                <a:cs typeface="Carlito"/>
              </a:rPr>
              <a:t>payload mass between  </a:t>
            </a:r>
            <a:r>
              <a:rPr sz="2000" dirty="0">
                <a:solidFill>
                  <a:srgbClr val="404040"/>
                </a:solidFill>
                <a:latin typeface="Abadi" panose="020B0604020104020204" pitchFamily="34" charset="0"/>
                <a:cs typeface="Carlito"/>
              </a:rPr>
              <a:t>4000 and 6000</a:t>
            </a:r>
            <a:r>
              <a:rPr sz="2000" spc="-16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noninclusively.</a:t>
            </a:r>
            <a:endParaRPr sz="2000" dirty="0">
              <a:latin typeface="Abadi" panose="020B0604020104020204" pitchFamily="34" charset="0"/>
              <a:cs typeface="Carlito"/>
            </a:endParaRPr>
          </a:p>
        </p:txBody>
      </p:sp>
      <p:sp>
        <p:nvSpPr>
          <p:cNvPr id="3" name="object 5">
            <a:extLst>
              <a:ext uri="{FF2B5EF4-FFF2-40B4-BE49-F238E27FC236}">
                <a16:creationId xmlns:a16="http://schemas.microsoft.com/office/drawing/2014/main" id="{0676DA2A-D31C-CC8F-874A-249D0AEFC590}"/>
              </a:ext>
            </a:extLst>
          </p:cNvPr>
          <p:cNvSpPr/>
          <p:nvPr/>
        </p:nvSpPr>
        <p:spPr>
          <a:xfrm>
            <a:off x="770011" y="17520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3385"/>
            <a:ext cx="10326708" cy="26476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gn="just">
              <a:lnSpc>
                <a:spcPct val="100000"/>
              </a:lnSpc>
              <a:spcBef>
                <a:spcPts val="1400"/>
              </a:spcBef>
            </a:pPr>
            <a:r>
              <a:rPr lang="en-US" sz="20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to find best parameters for machine learning  models. Visualize accuracy score of all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3E18C21A-2B1C-1221-F1B0-DE73C15D4922}"/>
              </a:ext>
            </a:extLst>
          </p:cNvPr>
          <p:cNvSpPr txBox="1">
            <a:spLocks/>
          </p:cNvSpPr>
          <p:nvPr/>
        </p:nvSpPr>
        <p:spPr>
          <a:xfrm>
            <a:off x="958903" y="4081082"/>
            <a:ext cx="10326708" cy="19444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b="1" dirty="0">
                <a:solidFill>
                  <a:schemeClr val="accent3">
                    <a:lumMod val="25000"/>
                  </a:schemeClr>
                </a:solidFill>
                <a:latin typeface="Abadi" panose="020B0604020104020204" pitchFamily="34" charset="0"/>
              </a:rPr>
              <a:t>Summary of all results: </a:t>
            </a:r>
          </a:p>
          <a:p>
            <a:pPr algn="just">
              <a:lnSpc>
                <a:spcPct val="100000"/>
              </a:lnSpc>
              <a:spcBef>
                <a:spcPts val="1400"/>
              </a:spcBef>
            </a:pPr>
            <a:r>
              <a:rPr lang="en-US" sz="20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44092771-0A54-822C-5843-954160FD655F}"/>
              </a:ext>
            </a:extLst>
          </p:cNvPr>
          <p:cNvSpPr txBox="1"/>
          <p:nvPr/>
        </p:nvSpPr>
        <p:spPr>
          <a:xfrm>
            <a:off x="6692401" y="1840103"/>
            <a:ext cx="4729587" cy="3116879"/>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a </a:t>
            </a:r>
            <a:r>
              <a:rPr sz="2000" spc="-15" dirty="0">
                <a:solidFill>
                  <a:srgbClr val="404040"/>
                </a:solidFill>
                <a:latin typeface="Abadi" panose="020B0604020104020204" pitchFamily="34" charset="0"/>
                <a:cs typeface="Carlito"/>
              </a:rPr>
              <a:t>count </a:t>
            </a:r>
            <a:r>
              <a:rPr sz="2000" spc="-5" dirty="0">
                <a:solidFill>
                  <a:srgbClr val="404040"/>
                </a:solidFill>
                <a:latin typeface="Abadi" panose="020B0604020104020204" pitchFamily="34" charset="0"/>
                <a:cs typeface="Carlito"/>
              </a:rPr>
              <a:t>of</a:t>
            </a:r>
            <a:r>
              <a:rPr sz="2000" spc="-14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each</a:t>
            </a:r>
            <a:endParaRPr sz="2000" dirty="0">
              <a:latin typeface="Abadi" panose="020B0604020104020204" pitchFamily="34" charset="0"/>
              <a:cs typeface="Carlito"/>
            </a:endParaRPr>
          </a:p>
          <a:p>
            <a:pPr marL="12700">
              <a:lnSpc>
                <a:spcPts val="2305"/>
              </a:lnSpc>
            </a:pPr>
            <a:r>
              <a:rPr sz="2000" spc="-5" dirty="0">
                <a:solidFill>
                  <a:srgbClr val="404040"/>
                </a:solidFill>
                <a:latin typeface="Abadi" panose="020B0604020104020204" pitchFamily="34" charset="0"/>
                <a:cs typeface="Carlito"/>
              </a:rPr>
              <a:t>mission</a:t>
            </a:r>
            <a:r>
              <a:rPr sz="2000" spc="-10" dirty="0">
                <a:solidFill>
                  <a:srgbClr val="404040"/>
                </a:solidFill>
                <a:latin typeface="Abadi" panose="020B0604020104020204" pitchFamily="34" charset="0"/>
                <a:cs typeface="Carlito"/>
              </a:rPr>
              <a:t> </a:t>
            </a:r>
            <a:r>
              <a:rPr sz="2000" spc="-15" dirty="0">
                <a:solidFill>
                  <a:srgbClr val="404040"/>
                </a:solidFill>
                <a:latin typeface="Abadi" panose="020B0604020104020204" pitchFamily="34" charset="0"/>
                <a:cs typeface="Carlito"/>
              </a:rPr>
              <a:t>outcome.</a:t>
            </a:r>
            <a:endParaRPr sz="2000" dirty="0">
              <a:latin typeface="Abadi" panose="020B0604020104020204" pitchFamily="34" charset="0"/>
              <a:cs typeface="Carlito"/>
            </a:endParaRPr>
          </a:p>
          <a:p>
            <a:pPr marL="12700" marR="83820">
              <a:lnSpc>
                <a:spcPts val="2200"/>
              </a:lnSpc>
              <a:spcBef>
                <a:spcPts val="1440"/>
              </a:spcBef>
            </a:pPr>
            <a:r>
              <a:rPr sz="2000" dirty="0">
                <a:solidFill>
                  <a:srgbClr val="404040"/>
                </a:solidFill>
                <a:latin typeface="Abadi" panose="020B0604020104020204" pitchFamily="34" charset="0"/>
                <a:cs typeface="Carlito"/>
              </a:rPr>
              <a:t>SpaceX </a:t>
            </a:r>
            <a:r>
              <a:rPr sz="2000" spc="-5" dirty="0">
                <a:solidFill>
                  <a:srgbClr val="404040"/>
                </a:solidFill>
                <a:latin typeface="Abadi" panose="020B0604020104020204" pitchFamily="34" charset="0"/>
                <a:cs typeface="Carlito"/>
              </a:rPr>
              <a:t>appears </a:t>
            </a:r>
            <a:r>
              <a:rPr sz="2000" spc="-20" dirty="0">
                <a:solidFill>
                  <a:srgbClr val="404040"/>
                </a:solidFill>
                <a:latin typeface="Abadi" panose="020B0604020104020204" pitchFamily="34" charset="0"/>
                <a:cs typeface="Carlito"/>
              </a:rPr>
              <a:t>to </a:t>
            </a:r>
            <a:r>
              <a:rPr sz="2000" spc="-5" dirty="0">
                <a:solidFill>
                  <a:srgbClr val="404040"/>
                </a:solidFill>
                <a:latin typeface="Abadi" panose="020B0604020104020204" pitchFamily="34" charset="0"/>
                <a:cs typeface="Carlito"/>
              </a:rPr>
              <a:t>achieve </a:t>
            </a:r>
            <a:r>
              <a:rPr sz="2000" dirty="0">
                <a:solidFill>
                  <a:srgbClr val="404040"/>
                </a:solidFill>
                <a:latin typeface="Abadi" panose="020B0604020104020204" pitchFamily="34" charset="0"/>
                <a:cs typeface="Carlito"/>
              </a:rPr>
              <a:t>its  </a:t>
            </a:r>
            <a:r>
              <a:rPr sz="2000" spc="-5" dirty="0">
                <a:solidFill>
                  <a:srgbClr val="404040"/>
                </a:solidFill>
                <a:latin typeface="Abadi" panose="020B0604020104020204" pitchFamily="34" charset="0"/>
                <a:cs typeface="Carlito"/>
              </a:rPr>
              <a:t>mission </a:t>
            </a:r>
            <a:r>
              <a:rPr sz="2000" spc="-20" dirty="0">
                <a:solidFill>
                  <a:srgbClr val="404040"/>
                </a:solidFill>
                <a:latin typeface="Abadi" panose="020B0604020104020204" pitchFamily="34" charset="0"/>
                <a:cs typeface="Carlito"/>
              </a:rPr>
              <a:t>outcome </a:t>
            </a:r>
            <a:r>
              <a:rPr sz="2000" spc="-5" dirty="0">
                <a:solidFill>
                  <a:srgbClr val="404040"/>
                </a:solidFill>
                <a:latin typeface="Abadi" panose="020B0604020104020204" pitchFamily="34" charset="0"/>
                <a:cs typeface="Carlito"/>
              </a:rPr>
              <a:t>nearly </a:t>
            </a:r>
            <a:r>
              <a:rPr sz="2000" dirty="0">
                <a:solidFill>
                  <a:srgbClr val="404040"/>
                </a:solidFill>
                <a:latin typeface="Abadi" panose="020B0604020104020204" pitchFamily="34" charset="0"/>
                <a:cs typeface="Carlito"/>
              </a:rPr>
              <a:t>99% </a:t>
            </a:r>
            <a:r>
              <a:rPr sz="2000" spc="-5" dirty="0">
                <a:solidFill>
                  <a:srgbClr val="404040"/>
                </a:solidFill>
                <a:latin typeface="Abadi" panose="020B0604020104020204" pitchFamily="34" charset="0"/>
                <a:cs typeface="Carlito"/>
              </a:rPr>
              <a:t>of</a:t>
            </a:r>
            <a:r>
              <a:rPr sz="2000" spc="-10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time.</a:t>
            </a:r>
            <a:endParaRPr sz="2000" dirty="0">
              <a:latin typeface="Abadi" panose="020B0604020104020204" pitchFamily="34" charset="0"/>
              <a:cs typeface="Carlito"/>
            </a:endParaRPr>
          </a:p>
          <a:p>
            <a:pPr marL="12700">
              <a:lnSpc>
                <a:spcPts val="2305"/>
              </a:lnSpc>
              <a:spcBef>
                <a:spcPts val="115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means </a:t>
            </a:r>
            <a:r>
              <a:rPr sz="2000" spc="-5" dirty="0">
                <a:solidFill>
                  <a:srgbClr val="404040"/>
                </a:solidFill>
                <a:latin typeface="Abadi" panose="020B0604020104020204" pitchFamily="34" charset="0"/>
                <a:cs typeface="Carlito"/>
              </a:rPr>
              <a:t>that </a:t>
            </a:r>
            <a:r>
              <a:rPr sz="2000" spc="-20" dirty="0">
                <a:solidFill>
                  <a:srgbClr val="404040"/>
                </a:solidFill>
                <a:latin typeface="Abadi" panose="020B0604020104020204" pitchFamily="34" charset="0"/>
                <a:cs typeface="Carlito"/>
              </a:rPr>
              <a:t>most </a:t>
            </a:r>
            <a:r>
              <a:rPr sz="2000" dirty="0">
                <a:solidFill>
                  <a:srgbClr val="404040"/>
                </a:solidFill>
                <a:latin typeface="Abadi" panose="020B0604020104020204" pitchFamily="34" charset="0"/>
                <a:cs typeface="Carlito"/>
              </a:rPr>
              <a:t>of the</a:t>
            </a:r>
            <a:r>
              <a:rPr sz="2000" spc="-8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a:t>
            </a:r>
            <a:endParaRPr sz="2000" dirty="0">
              <a:latin typeface="Abadi" panose="020B0604020104020204" pitchFamily="34" charset="0"/>
              <a:cs typeface="Carlito"/>
            </a:endParaRPr>
          </a:p>
          <a:p>
            <a:pPr marL="12700">
              <a:lnSpc>
                <a:spcPts val="2305"/>
              </a:lnSpc>
            </a:pPr>
            <a:r>
              <a:rPr sz="2000" spc="-20" dirty="0">
                <a:solidFill>
                  <a:srgbClr val="404040"/>
                </a:solidFill>
                <a:latin typeface="Abadi" panose="020B0604020104020204" pitchFamily="34" charset="0"/>
                <a:cs typeface="Carlito"/>
              </a:rPr>
              <a:t>failures are</a:t>
            </a:r>
            <a:r>
              <a:rPr sz="2000" spc="4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intended.</a:t>
            </a:r>
            <a:endParaRPr sz="2000" dirty="0">
              <a:latin typeface="Abadi" panose="020B0604020104020204" pitchFamily="34" charset="0"/>
              <a:cs typeface="Carlito"/>
            </a:endParaRPr>
          </a:p>
          <a:p>
            <a:pPr marL="12700" marR="337185">
              <a:lnSpc>
                <a:spcPts val="2200"/>
              </a:lnSpc>
              <a:spcBef>
                <a:spcPts val="1440"/>
              </a:spcBef>
            </a:pPr>
            <a:r>
              <a:rPr sz="2000" spc="-40" dirty="0">
                <a:solidFill>
                  <a:srgbClr val="404040"/>
                </a:solidFill>
                <a:latin typeface="Abadi" panose="020B0604020104020204" pitchFamily="34" charset="0"/>
                <a:cs typeface="Carlito"/>
              </a:rPr>
              <a:t>Interestingly, </a:t>
            </a:r>
            <a:r>
              <a:rPr sz="2000" spc="-5" dirty="0">
                <a:solidFill>
                  <a:srgbClr val="404040"/>
                </a:solidFill>
                <a:latin typeface="Abadi" panose="020B0604020104020204" pitchFamily="34" charset="0"/>
                <a:cs typeface="Carlito"/>
              </a:rPr>
              <a:t>one </a:t>
            </a:r>
            <a:r>
              <a:rPr sz="2000" dirty="0">
                <a:solidFill>
                  <a:srgbClr val="404040"/>
                </a:solidFill>
                <a:latin typeface="Abadi" panose="020B0604020104020204" pitchFamily="34" charset="0"/>
                <a:cs typeface="Carlito"/>
              </a:rPr>
              <a:t>launch </a:t>
            </a:r>
            <a:r>
              <a:rPr sz="2000" spc="-5" dirty="0">
                <a:solidFill>
                  <a:srgbClr val="404040"/>
                </a:solidFill>
                <a:latin typeface="Abadi" panose="020B0604020104020204" pitchFamily="34" charset="0"/>
                <a:cs typeface="Carlito"/>
              </a:rPr>
              <a:t>has </a:t>
            </a:r>
            <a:r>
              <a:rPr sz="2000" dirty="0">
                <a:solidFill>
                  <a:srgbClr val="404040"/>
                </a:solidFill>
                <a:latin typeface="Abadi" panose="020B0604020104020204" pitchFamily="34" charset="0"/>
                <a:cs typeface="Carlito"/>
              </a:rPr>
              <a:t>an  unclear </a:t>
            </a:r>
            <a:r>
              <a:rPr sz="2000" spc="-10" dirty="0">
                <a:solidFill>
                  <a:srgbClr val="404040"/>
                </a:solidFill>
                <a:latin typeface="Abadi" panose="020B0604020104020204" pitchFamily="34" charset="0"/>
                <a:cs typeface="Carlito"/>
              </a:rPr>
              <a:t>payload </a:t>
            </a:r>
            <a:r>
              <a:rPr sz="2000" spc="-25" dirty="0">
                <a:solidFill>
                  <a:srgbClr val="404040"/>
                </a:solidFill>
                <a:latin typeface="Abadi" panose="020B0604020104020204" pitchFamily="34" charset="0"/>
                <a:cs typeface="Carlito"/>
              </a:rPr>
              <a:t>status </a:t>
            </a:r>
            <a:r>
              <a:rPr sz="2000" dirty="0">
                <a:solidFill>
                  <a:srgbClr val="404040"/>
                </a:solidFill>
                <a:latin typeface="Abadi" panose="020B0604020104020204" pitchFamily="34" charset="0"/>
                <a:cs typeface="Carlito"/>
              </a:rPr>
              <a:t>and  </a:t>
            </a:r>
            <a:r>
              <a:rPr sz="2000" spc="-20" dirty="0">
                <a:solidFill>
                  <a:srgbClr val="404040"/>
                </a:solidFill>
                <a:latin typeface="Abadi" panose="020B0604020104020204" pitchFamily="34" charset="0"/>
                <a:cs typeface="Carlito"/>
              </a:rPr>
              <a:t>unfortunately </a:t>
            </a:r>
            <a:r>
              <a:rPr sz="2000" spc="-5" dirty="0">
                <a:solidFill>
                  <a:srgbClr val="404040"/>
                </a:solidFill>
                <a:latin typeface="Abadi" panose="020B0604020104020204" pitchFamily="34" charset="0"/>
                <a:cs typeface="Carlito"/>
              </a:rPr>
              <a:t>one </a:t>
            </a:r>
            <a:r>
              <a:rPr sz="2000" spc="-20" dirty="0">
                <a:solidFill>
                  <a:srgbClr val="404040"/>
                </a:solidFill>
                <a:latin typeface="Abadi" panose="020B0604020104020204" pitchFamily="34" charset="0"/>
                <a:cs typeface="Carlito"/>
              </a:rPr>
              <a:t>failed </a:t>
            </a:r>
            <a:r>
              <a:rPr sz="2000" spc="-5" dirty="0">
                <a:solidFill>
                  <a:srgbClr val="404040"/>
                </a:solidFill>
                <a:latin typeface="Abadi" panose="020B0604020104020204" pitchFamily="34" charset="0"/>
                <a:cs typeface="Carlito"/>
              </a:rPr>
              <a:t>in</a:t>
            </a:r>
            <a:r>
              <a:rPr sz="2000" spc="-40" dirty="0">
                <a:solidFill>
                  <a:srgbClr val="404040"/>
                </a:solidFill>
                <a:latin typeface="Abadi" panose="020B0604020104020204" pitchFamily="34" charset="0"/>
                <a:cs typeface="Carlito"/>
              </a:rPr>
              <a:t> </a:t>
            </a:r>
            <a:r>
              <a:rPr sz="2000" spc="-15" dirty="0">
                <a:solidFill>
                  <a:srgbClr val="404040"/>
                </a:solidFill>
                <a:latin typeface="Abadi" panose="020B0604020104020204" pitchFamily="34" charset="0"/>
                <a:cs typeface="Carlito"/>
              </a:rPr>
              <a:t>flight.</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F9CF4F69-F175-6482-5B9D-C15785EEEFB6}"/>
              </a:ext>
            </a:extLst>
          </p:cNvPr>
          <p:cNvSpPr/>
          <p:nvPr/>
        </p:nvSpPr>
        <p:spPr>
          <a:xfrm>
            <a:off x="770011" y="183604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9BD43F60-B497-B9AF-61B8-3FAB98717B9A}"/>
              </a:ext>
            </a:extLst>
          </p:cNvPr>
          <p:cNvSpPr/>
          <p:nvPr/>
        </p:nvSpPr>
        <p:spPr>
          <a:xfrm>
            <a:off x="793274" y="1433406"/>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81C4ECE6-C8AC-51CA-49E8-06A5521389A8}"/>
              </a:ext>
            </a:extLst>
          </p:cNvPr>
          <p:cNvSpPr txBox="1"/>
          <p:nvPr/>
        </p:nvSpPr>
        <p:spPr>
          <a:xfrm>
            <a:off x="6941852" y="1783367"/>
            <a:ext cx="4516120" cy="2644314"/>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versions </a:t>
            </a:r>
            <a:r>
              <a:rPr sz="2000" spc="-5" dirty="0">
                <a:solidFill>
                  <a:srgbClr val="404040"/>
                </a:solidFill>
                <a:latin typeface="Abadi" panose="020B0604020104020204" pitchFamily="34" charset="0"/>
                <a:cs typeface="Carlito"/>
              </a:rPr>
              <a:t>that  carried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highest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of </a:t>
            </a:r>
            <a:r>
              <a:rPr sz="2000" dirty="0">
                <a:solidFill>
                  <a:srgbClr val="404040"/>
                </a:solidFill>
                <a:latin typeface="Abadi" panose="020B0604020104020204" pitchFamily="34" charset="0"/>
                <a:cs typeface="Carlito"/>
              </a:rPr>
              <a:t>15600  kg.</a:t>
            </a:r>
            <a:endParaRPr sz="2000" dirty="0">
              <a:latin typeface="Abadi" panose="020B0604020104020204" pitchFamily="34" charset="0"/>
              <a:cs typeface="Carlito"/>
            </a:endParaRPr>
          </a:p>
          <a:p>
            <a:pPr marL="12700" marR="71120">
              <a:lnSpc>
                <a:spcPts val="2200"/>
              </a:lnSpc>
              <a:spcBef>
                <a:spcPts val="1440"/>
              </a:spcBef>
            </a:pPr>
            <a:r>
              <a:rPr sz="2000" spc="-5" dirty="0">
                <a:solidFill>
                  <a:srgbClr val="404040"/>
                </a:solidFill>
                <a:latin typeface="Abadi" panose="020B0604020104020204" pitchFamily="34" charset="0"/>
                <a:cs typeface="Carlito"/>
              </a:rPr>
              <a:t>These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versions </a:t>
            </a:r>
            <a:r>
              <a:rPr sz="2000" spc="-20" dirty="0">
                <a:solidFill>
                  <a:srgbClr val="404040"/>
                </a:solidFill>
                <a:latin typeface="Abadi" panose="020B0604020104020204" pitchFamily="34" charset="0"/>
                <a:cs typeface="Carlito"/>
              </a:rPr>
              <a:t>are </a:t>
            </a:r>
            <a:r>
              <a:rPr sz="2000" spc="-15" dirty="0">
                <a:solidFill>
                  <a:srgbClr val="404040"/>
                </a:solidFill>
                <a:latin typeface="Abadi" panose="020B0604020104020204" pitchFamily="34" charset="0"/>
                <a:cs typeface="Carlito"/>
              </a:rPr>
              <a:t>very </a:t>
            </a:r>
            <a:r>
              <a:rPr sz="2000" spc="-5" dirty="0">
                <a:solidFill>
                  <a:srgbClr val="404040"/>
                </a:solidFill>
                <a:latin typeface="Abadi" panose="020B0604020104020204" pitchFamily="34" charset="0"/>
                <a:cs typeface="Carlito"/>
              </a:rPr>
              <a:t>similar </a:t>
            </a:r>
            <a:r>
              <a:rPr sz="2000" dirty="0">
                <a:solidFill>
                  <a:srgbClr val="404040"/>
                </a:solidFill>
                <a:latin typeface="Abadi" panose="020B0604020104020204" pitchFamily="34" charset="0"/>
                <a:cs typeface="Carlito"/>
              </a:rPr>
              <a:t>and  all </a:t>
            </a:r>
            <a:r>
              <a:rPr sz="2000" spc="-20" dirty="0">
                <a:solidFill>
                  <a:srgbClr val="404040"/>
                </a:solidFill>
                <a:latin typeface="Abadi" panose="020B0604020104020204" pitchFamily="34" charset="0"/>
                <a:cs typeface="Carlito"/>
              </a:rPr>
              <a:t>are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the F9 B5 </a:t>
            </a:r>
            <a:r>
              <a:rPr sz="2000" spc="-5" dirty="0">
                <a:solidFill>
                  <a:srgbClr val="404040"/>
                </a:solidFill>
                <a:latin typeface="Abadi" panose="020B0604020104020204" pitchFamily="34" charset="0"/>
                <a:cs typeface="Carlito"/>
              </a:rPr>
              <a:t>B10xx.x</a:t>
            </a:r>
            <a:r>
              <a:rPr sz="2000" spc="-140" dirty="0">
                <a:solidFill>
                  <a:srgbClr val="404040"/>
                </a:solidFill>
                <a:latin typeface="Abadi" panose="020B0604020104020204" pitchFamily="34" charset="0"/>
                <a:cs typeface="Carlito"/>
              </a:rPr>
              <a:t> </a:t>
            </a:r>
            <a:r>
              <a:rPr sz="2000" spc="-45" dirty="0">
                <a:solidFill>
                  <a:srgbClr val="404040"/>
                </a:solidFill>
                <a:latin typeface="Abadi" panose="020B0604020104020204" pitchFamily="34" charset="0"/>
                <a:cs typeface="Carlito"/>
              </a:rPr>
              <a:t>variety.</a:t>
            </a:r>
            <a:endParaRPr sz="2000" dirty="0">
              <a:latin typeface="Abadi" panose="020B0604020104020204" pitchFamily="34" charset="0"/>
              <a:cs typeface="Carlito"/>
            </a:endParaRPr>
          </a:p>
          <a:p>
            <a:pPr marL="12700" marR="27305">
              <a:lnSpc>
                <a:spcPts val="2210"/>
              </a:lnSpc>
              <a:spcBef>
                <a:spcPts val="1395"/>
              </a:spcBef>
            </a:pPr>
            <a:r>
              <a:rPr sz="2000" spc="-5" dirty="0">
                <a:solidFill>
                  <a:srgbClr val="404040"/>
                </a:solidFill>
                <a:latin typeface="Abadi" panose="020B0604020104020204" pitchFamily="34" charset="0"/>
                <a:cs typeface="Carlito"/>
              </a:rPr>
              <a:t>This </a:t>
            </a:r>
            <a:r>
              <a:rPr sz="2000" spc="-25" dirty="0">
                <a:solidFill>
                  <a:srgbClr val="404040"/>
                </a:solidFill>
                <a:latin typeface="Abadi" panose="020B0604020104020204" pitchFamily="34" charset="0"/>
                <a:cs typeface="Carlito"/>
              </a:rPr>
              <a:t>likely </a:t>
            </a:r>
            <a:r>
              <a:rPr sz="2000" spc="-20" dirty="0">
                <a:solidFill>
                  <a:srgbClr val="404040"/>
                </a:solidFill>
                <a:latin typeface="Abadi" panose="020B0604020104020204" pitchFamily="34" charset="0"/>
                <a:cs typeface="Carlito"/>
              </a:rPr>
              <a:t>indicates </a:t>
            </a:r>
            <a:r>
              <a:rPr sz="2000" spc="-10"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mass </a:t>
            </a:r>
            <a:r>
              <a:rPr sz="2000" spc="-25" dirty="0">
                <a:solidFill>
                  <a:srgbClr val="404040"/>
                </a:solidFill>
                <a:latin typeface="Abadi" panose="020B0604020104020204" pitchFamily="34" charset="0"/>
                <a:cs typeface="Carlito"/>
              </a:rPr>
              <a:t>correlates  </a:t>
            </a:r>
            <a:r>
              <a:rPr sz="2000" spc="-5" dirty="0">
                <a:solidFill>
                  <a:srgbClr val="404040"/>
                </a:solidFill>
                <a:latin typeface="Abadi" panose="020B0604020104020204" pitchFamily="34" charset="0"/>
                <a:cs typeface="Carlito"/>
              </a:rPr>
              <a:t>with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spc="-5" dirty="0">
                <a:solidFill>
                  <a:srgbClr val="404040"/>
                </a:solidFill>
                <a:latin typeface="Abadi" panose="020B0604020104020204" pitchFamily="34" charset="0"/>
                <a:cs typeface="Carlito"/>
              </a:rPr>
              <a:t>that is</a:t>
            </a:r>
            <a:r>
              <a:rPr sz="2000" spc="1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used.</a:t>
            </a:r>
            <a:endParaRPr sz="2000" dirty="0">
              <a:latin typeface="Abadi" panose="020B0604020104020204" pitchFamily="34" charset="0"/>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4">
            <a:extLst>
              <a:ext uri="{FF2B5EF4-FFF2-40B4-BE49-F238E27FC236}">
                <a16:creationId xmlns:a16="http://schemas.microsoft.com/office/drawing/2014/main" id="{4FF86037-2030-ED82-C886-B697EE1D78A9}"/>
              </a:ext>
            </a:extLst>
          </p:cNvPr>
          <p:cNvSpPr txBox="1"/>
          <p:nvPr/>
        </p:nvSpPr>
        <p:spPr>
          <a:xfrm>
            <a:off x="8219068" y="1842262"/>
            <a:ext cx="3202921" cy="2752035"/>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the </a:t>
            </a:r>
            <a:r>
              <a:rPr sz="2000" spc="-5" dirty="0">
                <a:solidFill>
                  <a:srgbClr val="404040"/>
                </a:solidFill>
                <a:latin typeface="Abadi" panose="020B0604020104020204" pitchFamily="34" charset="0"/>
                <a:cs typeface="Carlito"/>
              </a:rPr>
              <a:t>Month,</a:t>
            </a:r>
            <a:r>
              <a:rPr sz="2000" spc="-14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  </a:t>
            </a:r>
            <a:r>
              <a:rPr sz="2000" spc="-10" dirty="0">
                <a:solidFill>
                  <a:srgbClr val="404040"/>
                </a:solidFill>
                <a:latin typeface="Abadi" panose="020B0604020104020204" pitchFamily="34" charset="0"/>
                <a:cs typeface="Carlito"/>
              </a:rPr>
              <a:t>Outcome, Booster </a:t>
            </a:r>
            <a:r>
              <a:rPr sz="2000" spc="-40" dirty="0">
                <a:solidFill>
                  <a:srgbClr val="404040"/>
                </a:solidFill>
                <a:latin typeface="Abadi" panose="020B0604020104020204" pitchFamily="34" charset="0"/>
                <a:cs typeface="Carlito"/>
              </a:rPr>
              <a:t>Version, </a:t>
            </a:r>
            <a:r>
              <a:rPr sz="2000" spc="-25" dirty="0">
                <a:solidFill>
                  <a:srgbClr val="404040"/>
                </a:solidFill>
                <a:latin typeface="Abadi" panose="020B0604020104020204" pitchFamily="34" charset="0"/>
                <a:cs typeface="Carlito"/>
              </a:rPr>
              <a:t>Payload  </a:t>
            </a:r>
            <a:r>
              <a:rPr sz="2000" dirty="0">
                <a:solidFill>
                  <a:srgbClr val="404040"/>
                </a:solidFill>
                <a:latin typeface="Abadi" panose="020B0604020104020204" pitchFamily="34" charset="0"/>
                <a:cs typeface="Carlito"/>
              </a:rPr>
              <a:t>Mass </a:t>
            </a:r>
            <a:r>
              <a:rPr sz="2000" spc="-5" dirty="0">
                <a:solidFill>
                  <a:srgbClr val="404040"/>
                </a:solidFill>
                <a:latin typeface="Abadi" panose="020B0604020104020204" pitchFamily="34" charset="0"/>
                <a:cs typeface="Carlito"/>
              </a:rPr>
              <a:t>(kg), </a:t>
            </a:r>
            <a:r>
              <a:rPr sz="2000" dirty="0">
                <a:solidFill>
                  <a:srgbClr val="404040"/>
                </a:solidFill>
                <a:latin typeface="Abadi" panose="020B0604020104020204" pitchFamily="34" charset="0"/>
                <a:cs typeface="Carlito"/>
              </a:rPr>
              <a:t>and </a:t>
            </a:r>
            <a:r>
              <a:rPr sz="2000" spc="-5"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2015  launches </a:t>
            </a:r>
            <a:r>
              <a:rPr sz="2000" spc="-10" dirty="0">
                <a:solidFill>
                  <a:srgbClr val="404040"/>
                </a:solidFill>
                <a:latin typeface="Abadi" panose="020B0604020104020204" pitchFamily="34" charset="0"/>
                <a:cs typeface="Carlito"/>
              </a:rPr>
              <a:t>where </a:t>
            </a:r>
            <a:r>
              <a:rPr sz="2000" spc="-25" dirty="0">
                <a:solidFill>
                  <a:srgbClr val="404040"/>
                </a:solidFill>
                <a:latin typeface="Abadi" panose="020B0604020104020204" pitchFamily="34" charset="0"/>
                <a:cs typeface="Carlito"/>
              </a:rPr>
              <a:t>stage </a:t>
            </a:r>
            <a:r>
              <a:rPr sz="2000" dirty="0">
                <a:solidFill>
                  <a:srgbClr val="404040"/>
                </a:solidFill>
                <a:latin typeface="Abadi" panose="020B0604020104020204" pitchFamily="34" charset="0"/>
                <a:cs typeface="Carlito"/>
              </a:rPr>
              <a:t>1 </a:t>
            </a:r>
            <a:r>
              <a:rPr sz="2000" spc="-20" dirty="0">
                <a:solidFill>
                  <a:srgbClr val="404040"/>
                </a:solidFill>
                <a:latin typeface="Abadi" panose="020B0604020104020204" pitchFamily="34" charset="0"/>
                <a:cs typeface="Carlito"/>
              </a:rPr>
              <a:t>failed </a:t>
            </a:r>
            <a:r>
              <a:rPr sz="2000" spc="-15" dirty="0">
                <a:solidFill>
                  <a:srgbClr val="404040"/>
                </a:solidFill>
                <a:latin typeface="Abadi" panose="020B0604020104020204" pitchFamily="34" charset="0"/>
                <a:cs typeface="Carlito"/>
              </a:rPr>
              <a:t>to </a:t>
            </a:r>
            <a:r>
              <a:rPr sz="2000" spc="-5" dirty="0">
                <a:solidFill>
                  <a:srgbClr val="404040"/>
                </a:solidFill>
                <a:latin typeface="Abadi" panose="020B0604020104020204" pitchFamily="34" charset="0"/>
                <a:cs typeface="Carlito"/>
              </a:rPr>
              <a:t>land  on </a:t>
            </a:r>
            <a:r>
              <a:rPr sz="2000" dirty="0">
                <a:solidFill>
                  <a:srgbClr val="404040"/>
                </a:solidFill>
                <a:latin typeface="Abadi" panose="020B0604020104020204" pitchFamily="34" charset="0"/>
                <a:cs typeface="Carlito"/>
              </a:rPr>
              <a:t>a </a:t>
            </a:r>
            <a:r>
              <a:rPr sz="2000" spc="-20" dirty="0">
                <a:solidFill>
                  <a:srgbClr val="404040"/>
                </a:solidFill>
                <a:latin typeface="Abadi" panose="020B0604020104020204" pitchFamily="34" charset="0"/>
                <a:cs typeface="Carlito"/>
              </a:rPr>
              <a:t>drone</a:t>
            </a:r>
            <a:r>
              <a:rPr sz="2000" spc="-8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ship.</a:t>
            </a:r>
            <a:endParaRPr sz="2000" dirty="0">
              <a:latin typeface="Abadi" panose="020B0604020104020204" pitchFamily="34" charset="0"/>
              <a:cs typeface="Carlito"/>
            </a:endParaRPr>
          </a:p>
          <a:p>
            <a:pPr marL="12700">
              <a:lnSpc>
                <a:spcPct val="100000"/>
              </a:lnSpc>
              <a:spcBef>
                <a:spcPts val="1200"/>
              </a:spcBef>
            </a:pPr>
            <a:r>
              <a:rPr sz="2000" spc="-20" dirty="0">
                <a:solidFill>
                  <a:srgbClr val="404040"/>
                </a:solidFill>
                <a:latin typeface="Abadi" panose="020B0604020104020204" pitchFamily="34" charset="0"/>
                <a:cs typeface="Carlito"/>
              </a:rPr>
              <a:t>There were two </a:t>
            </a:r>
            <a:r>
              <a:rPr sz="2000" spc="-5" dirty="0">
                <a:solidFill>
                  <a:srgbClr val="404040"/>
                </a:solidFill>
                <a:latin typeface="Abadi" panose="020B0604020104020204" pitchFamily="34" charset="0"/>
                <a:cs typeface="Carlito"/>
              </a:rPr>
              <a:t>such</a:t>
            </a:r>
            <a:r>
              <a:rPr sz="2000" spc="-5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occurrences.</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A1382D9F-12D4-3EAB-F720-0197FAAC8833}"/>
              </a:ext>
            </a:extLst>
          </p:cNvPr>
          <p:cNvSpPr/>
          <p:nvPr/>
        </p:nvSpPr>
        <p:spPr>
          <a:xfrm>
            <a:off x="770011" y="18811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9E92177A-A93F-8099-7BCE-BA3D897479CA}"/>
              </a:ext>
            </a:extLst>
          </p:cNvPr>
          <p:cNvSpPr txBox="1"/>
          <p:nvPr/>
        </p:nvSpPr>
        <p:spPr>
          <a:xfrm>
            <a:off x="7214753" y="1672589"/>
            <a:ext cx="4207236" cy="2660728"/>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Abadi" panose="020B0604020104020204" pitchFamily="34" charset="0"/>
                <a:cs typeface="Carlito"/>
              </a:rPr>
              <a:t>This </a:t>
            </a:r>
            <a:r>
              <a:rPr sz="2000" dirty="0">
                <a:solidFill>
                  <a:srgbClr val="404040"/>
                </a:solidFill>
                <a:latin typeface="Abadi" panose="020B0604020104020204" pitchFamily="34" charset="0"/>
                <a:cs typeface="Carlito"/>
              </a:rPr>
              <a:t>query </a:t>
            </a:r>
            <a:r>
              <a:rPr sz="2000" spc="-5" dirty="0">
                <a:solidFill>
                  <a:srgbClr val="404040"/>
                </a:solidFill>
                <a:latin typeface="Abadi" panose="020B0604020104020204" pitchFamily="34" charset="0"/>
                <a:cs typeface="Carlito"/>
              </a:rPr>
              <a:t>returns </a:t>
            </a:r>
            <a:r>
              <a:rPr sz="2000" dirty="0">
                <a:solidFill>
                  <a:srgbClr val="404040"/>
                </a:solidFill>
                <a:latin typeface="Abadi" panose="020B0604020104020204" pitchFamily="34" charset="0"/>
                <a:cs typeface="Carlito"/>
              </a:rPr>
              <a:t>a </a:t>
            </a:r>
            <a:r>
              <a:rPr sz="2000" spc="-20" dirty="0">
                <a:solidFill>
                  <a:srgbClr val="404040"/>
                </a:solidFill>
                <a:latin typeface="Abadi" panose="020B0604020104020204" pitchFamily="34" charset="0"/>
                <a:cs typeface="Carlito"/>
              </a:rPr>
              <a:t>list </a:t>
            </a:r>
            <a:r>
              <a:rPr sz="2000" spc="-5" dirty="0">
                <a:solidFill>
                  <a:srgbClr val="404040"/>
                </a:solidFill>
                <a:latin typeface="Abadi" panose="020B0604020104020204" pitchFamily="34" charset="0"/>
                <a:cs typeface="Carlito"/>
              </a:rPr>
              <a:t>of successful</a:t>
            </a:r>
            <a:r>
              <a:rPr sz="2000" spc="-12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  and </a:t>
            </a:r>
            <a:r>
              <a:rPr sz="2000" spc="-5" dirty="0">
                <a:solidFill>
                  <a:srgbClr val="404040"/>
                </a:solidFill>
                <a:latin typeface="Abadi" panose="020B0604020104020204" pitchFamily="34" charset="0"/>
                <a:cs typeface="Carlito"/>
              </a:rPr>
              <a:t>between </a:t>
            </a:r>
            <a:r>
              <a:rPr sz="2000" dirty="0">
                <a:solidFill>
                  <a:srgbClr val="404040"/>
                </a:solidFill>
                <a:latin typeface="Abadi" panose="020B0604020104020204" pitchFamily="34" charset="0"/>
                <a:cs typeface="Carlito"/>
              </a:rPr>
              <a:t>2010-06-04 and 2017-03-20  </a:t>
            </a:r>
            <a:r>
              <a:rPr sz="2000" spc="-25" dirty="0">
                <a:solidFill>
                  <a:srgbClr val="404040"/>
                </a:solidFill>
                <a:latin typeface="Abadi" panose="020B0604020104020204" pitchFamily="34" charset="0"/>
                <a:cs typeface="Carlito"/>
              </a:rPr>
              <a:t>inclusively.</a:t>
            </a:r>
            <a:endParaRPr sz="2000" dirty="0">
              <a:latin typeface="Abadi" panose="020B0604020104020204" pitchFamily="34" charset="0"/>
              <a:cs typeface="Carlito"/>
            </a:endParaRPr>
          </a:p>
          <a:p>
            <a:pPr marL="12700" marR="464184">
              <a:lnSpc>
                <a:spcPct val="91800"/>
              </a:lnSpc>
              <a:spcBef>
                <a:spcPts val="1395"/>
              </a:spcBef>
            </a:pPr>
            <a:r>
              <a:rPr sz="2000" spc="-20" dirty="0">
                <a:solidFill>
                  <a:srgbClr val="404040"/>
                </a:solidFill>
                <a:latin typeface="Abadi" panose="020B0604020104020204" pitchFamily="34" charset="0"/>
                <a:cs typeface="Carlito"/>
              </a:rPr>
              <a:t>There </a:t>
            </a:r>
            <a:r>
              <a:rPr sz="2000" spc="-15" dirty="0">
                <a:solidFill>
                  <a:srgbClr val="404040"/>
                </a:solidFill>
                <a:latin typeface="Abadi" panose="020B0604020104020204" pitchFamily="34" charset="0"/>
                <a:cs typeface="Carlito"/>
              </a:rPr>
              <a:t>are two </a:t>
            </a:r>
            <a:r>
              <a:rPr sz="2000" dirty="0">
                <a:solidFill>
                  <a:srgbClr val="404040"/>
                </a:solidFill>
                <a:latin typeface="Abadi" panose="020B0604020104020204" pitchFamily="34" charset="0"/>
                <a:cs typeface="Carlito"/>
              </a:rPr>
              <a:t>types </a:t>
            </a:r>
            <a:r>
              <a:rPr sz="2000" spc="-5" dirty="0">
                <a:solidFill>
                  <a:srgbClr val="404040"/>
                </a:solidFill>
                <a:latin typeface="Abadi" panose="020B0604020104020204" pitchFamily="34" charset="0"/>
                <a:cs typeface="Carlito"/>
              </a:rPr>
              <a:t>of successful</a:t>
            </a:r>
            <a:r>
              <a:rPr sz="2000" spc="-9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  </a:t>
            </a:r>
            <a:r>
              <a:rPr sz="2000" spc="-20" dirty="0">
                <a:solidFill>
                  <a:srgbClr val="404040"/>
                </a:solidFill>
                <a:latin typeface="Abadi" panose="020B0604020104020204" pitchFamily="34" charset="0"/>
                <a:cs typeface="Carlito"/>
              </a:rPr>
              <a:t>outcomes: drone </a:t>
            </a:r>
            <a:r>
              <a:rPr sz="2000" spc="-5" dirty="0">
                <a:solidFill>
                  <a:srgbClr val="404040"/>
                </a:solidFill>
                <a:latin typeface="Abadi" panose="020B0604020104020204" pitchFamily="34" charset="0"/>
                <a:cs typeface="Carlito"/>
              </a:rPr>
              <a:t>ship </a:t>
            </a:r>
            <a:r>
              <a:rPr sz="2000" dirty="0">
                <a:solidFill>
                  <a:srgbClr val="404040"/>
                </a:solidFill>
                <a:latin typeface="Abadi" panose="020B0604020104020204" pitchFamily="34" charset="0"/>
                <a:cs typeface="Carlito"/>
              </a:rPr>
              <a:t>and </a:t>
            </a:r>
            <a:r>
              <a:rPr sz="2000" spc="-15" dirty="0">
                <a:solidFill>
                  <a:srgbClr val="404040"/>
                </a:solidFill>
                <a:latin typeface="Abadi" panose="020B0604020104020204" pitchFamily="34" charset="0"/>
                <a:cs typeface="Carlito"/>
              </a:rPr>
              <a:t>ground </a:t>
            </a:r>
            <a:r>
              <a:rPr sz="2000" spc="-5" dirty="0">
                <a:solidFill>
                  <a:srgbClr val="404040"/>
                </a:solidFill>
                <a:latin typeface="Abadi" panose="020B0604020104020204" pitchFamily="34" charset="0"/>
                <a:cs typeface="Carlito"/>
              </a:rPr>
              <a:t>pad  </a:t>
            </a:r>
            <a:r>
              <a:rPr sz="2000"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a:p>
            <a:pPr marL="12700" marR="561975">
              <a:lnSpc>
                <a:spcPts val="2300"/>
              </a:lnSpc>
              <a:spcBef>
                <a:spcPts val="1160"/>
              </a:spcBef>
            </a:pPr>
            <a:r>
              <a:rPr sz="2000" spc="-20" dirty="0">
                <a:solidFill>
                  <a:srgbClr val="404040"/>
                </a:solidFill>
                <a:latin typeface="Abadi" panose="020B0604020104020204" pitchFamily="34" charset="0"/>
                <a:cs typeface="Carlito"/>
              </a:rPr>
              <a:t>There were </a:t>
            </a:r>
            <a:r>
              <a:rPr sz="2000" dirty="0">
                <a:solidFill>
                  <a:srgbClr val="404040"/>
                </a:solidFill>
                <a:latin typeface="Abadi" panose="020B0604020104020204" pitchFamily="34" charset="0"/>
                <a:cs typeface="Carlito"/>
              </a:rPr>
              <a:t>8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in</a:t>
            </a:r>
            <a:r>
              <a:rPr sz="2000" spc="-135" dirty="0">
                <a:solidFill>
                  <a:srgbClr val="404040"/>
                </a:solidFill>
                <a:latin typeface="Abadi" panose="020B0604020104020204" pitchFamily="34" charset="0"/>
                <a:cs typeface="Carlito"/>
              </a:rPr>
              <a:t> </a:t>
            </a:r>
            <a:r>
              <a:rPr sz="2000" spc="-25" dirty="0">
                <a:solidFill>
                  <a:srgbClr val="404040"/>
                </a:solidFill>
                <a:latin typeface="Abadi" panose="020B0604020104020204" pitchFamily="34" charset="0"/>
                <a:cs typeface="Carlito"/>
              </a:rPr>
              <a:t>total  </a:t>
            </a:r>
            <a:r>
              <a:rPr sz="2000" spc="-5" dirty="0">
                <a:solidFill>
                  <a:srgbClr val="404040"/>
                </a:solidFill>
                <a:latin typeface="Abadi" panose="020B0604020104020204" pitchFamily="34" charset="0"/>
                <a:cs typeface="Carlito"/>
              </a:rPr>
              <a:t>during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time</a:t>
            </a:r>
            <a:r>
              <a:rPr sz="2000" spc="-8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period</a:t>
            </a:r>
            <a:endParaRPr sz="2000" dirty="0">
              <a:latin typeface="Abadi" panose="020B0604020104020204" pitchFamily="34" charset="0"/>
              <a:cs typeface="Carlito"/>
            </a:endParaRPr>
          </a:p>
        </p:txBody>
      </p:sp>
      <p:sp>
        <p:nvSpPr>
          <p:cNvPr id="6" name="object 5">
            <a:extLst>
              <a:ext uri="{FF2B5EF4-FFF2-40B4-BE49-F238E27FC236}">
                <a16:creationId xmlns:a16="http://schemas.microsoft.com/office/drawing/2014/main" id="{ECAF0AB6-B81F-9F41-8BD5-476CFBA62D59}"/>
              </a:ext>
            </a:extLst>
          </p:cNvPr>
          <p:cNvSpPr/>
          <p:nvPr/>
        </p:nvSpPr>
        <p:spPr>
          <a:xfrm>
            <a:off x="770011" y="17231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3">
            <a:extLst>
              <a:ext uri="{FF2B5EF4-FFF2-40B4-BE49-F238E27FC236}">
                <a16:creationId xmlns:a16="http://schemas.microsoft.com/office/drawing/2014/main" id="{FB3765AE-25A5-FCE3-6354-DBBCFF0A9C28}"/>
              </a:ext>
            </a:extLst>
          </p:cNvPr>
          <p:cNvSpPr txBox="1"/>
          <p:nvPr/>
        </p:nvSpPr>
        <p:spPr>
          <a:xfrm>
            <a:off x="804960" y="5330979"/>
            <a:ext cx="10605051"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Abadi" panose="020B0604020104020204" pitchFamily="34" charset="0"/>
                <a:cs typeface="Carlito"/>
              </a:rPr>
              <a:t>The left </a:t>
            </a:r>
            <a:r>
              <a:rPr sz="2000" dirty="0">
                <a:solidFill>
                  <a:srgbClr val="404040"/>
                </a:solidFill>
                <a:latin typeface="Abadi" panose="020B0604020104020204" pitchFamily="34" charset="0"/>
                <a:cs typeface="Carlito"/>
              </a:rPr>
              <a:t>map </a:t>
            </a:r>
            <a:r>
              <a:rPr sz="2000" spc="-15"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all launch </a:t>
            </a:r>
            <a:r>
              <a:rPr sz="2000" spc="-20" dirty="0">
                <a:solidFill>
                  <a:srgbClr val="404040"/>
                </a:solidFill>
                <a:latin typeface="Abadi" panose="020B0604020104020204" pitchFamily="34" charset="0"/>
                <a:cs typeface="Carlito"/>
              </a:rPr>
              <a:t>sites </a:t>
            </a:r>
            <a:r>
              <a:rPr sz="2000" spc="-25" dirty="0">
                <a:solidFill>
                  <a:srgbClr val="404040"/>
                </a:solidFill>
                <a:latin typeface="Abadi" panose="020B0604020104020204" pitchFamily="34" charset="0"/>
                <a:cs typeface="Carlito"/>
              </a:rPr>
              <a:t>relative </a:t>
            </a:r>
            <a:r>
              <a:rPr sz="2000" spc="-5" dirty="0">
                <a:solidFill>
                  <a:srgbClr val="404040"/>
                </a:solidFill>
                <a:latin typeface="Abadi" panose="020B0604020104020204" pitchFamily="34" charset="0"/>
                <a:cs typeface="Carlito"/>
              </a:rPr>
              <a:t>US </a:t>
            </a:r>
            <a:r>
              <a:rPr sz="2000" dirty="0">
                <a:solidFill>
                  <a:srgbClr val="404040"/>
                </a:solidFill>
                <a:latin typeface="Abadi" panose="020B0604020104020204" pitchFamily="34" charset="0"/>
                <a:cs typeface="Carlito"/>
              </a:rPr>
              <a:t>map. </a:t>
            </a:r>
            <a:r>
              <a:rPr sz="2000" spc="-5" dirty="0">
                <a:solidFill>
                  <a:srgbClr val="404040"/>
                </a:solidFill>
                <a:latin typeface="Abadi" panose="020B0604020104020204" pitchFamily="34" charset="0"/>
                <a:cs typeface="Carlito"/>
              </a:rPr>
              <a:t>The right </a:t>
            </a:r>
            <a:r>
              <a:rPr sz="2000" dirty="0">
                <a:solidFill>
                  <a:srgbClr val="404040"/>
                </a:solidFill>
                <a:latin typeface="Abadi" panose="020B0604020104020204" pitchFamily="34" charset="0"/>
                <a:cs typeface="Carlito"/>
              </a:rPr>
              <a:t>map </a:t>
            </a:r>
            <a:r>
              <a:rPr sz="2000" spc="-15"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two </a:t>
            </a:r>
            <a:r>
              <a:rPr sz="2000" spc="-5" dirty="0">
                <a:solidFill>
                  <a:srgbClr val="404040"/>
                </a:solidFill>
                <a:latin typeface="Abadi" panose="020B0604020104020204" pitchFamily="34" charset="0"/>
                <a:cs typeface="Carlito"/>
              </a:rPr>
              <a:t>Florida </a:t>
            </a:r>
            <a:r>
              <a:rPr sz="2000"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sites </a:t>
            </a:r>
            <a:r>
              <a:rPr sz="2000" spc="-5" dirty="0">
                <a:solidFill>
                  <a:srgbClr val="404040"/>
                </a:solidFill>
                <a:latin typeface="Abadi" panose="020B0604020104020204" pitchFamily="34" charset="0"/>
                <a:cs typeface="Carlito"/>
              </a:rPr>
              <a:t>since they </a:t>
            </a:r>
            <a:r>
              <a:rPr sz="2000" spc="-20" dirty="0">
                <a:solidFill>
                  <a:srgbClr val="404040"/>
                </a:solidFill>
                <a:latin typeface="Abadi" panose="020B0604020104020204" pitchFamily="34" charset="0"/>
                <a:cs typeface="Carlito"/>
              </a:rPr>
              <a:t>are </a:t>
            </a:r>
            <a:r>
              <a:rPr sz="2000" spc="-15" dirty="0">
                <a:solidFill>
                  <a:srgbClr val="404040"/>
                </a:solidFill>
                <a:latin typeface="Abadi" panose="020B0604020104020204" pitchFamily="34" charset="0"/>
                <a:cs typeface="Carlito"/>
              </a:rPr>
              <a:t>very </a:t>
            </a:r>
            <a:r>
              <a:rPr sz="2000" dirty="0">
                <a:solidFill>
                  <a:srgbClr val="404040"/>
                </a:solidFill>
                <a:latin typeface="Abadi" panose="020B0604020104020204" pitchFamily="34" charset="0"/>
                <a:cs typeface="Carlito"/>
              </a:rPr>
              <a:t>close </a:t>
            </a:r>
            <a:r>
              <a:rPr sz="2000" spc="-20" dirty="0">
                <a:solidFill>
                  <a:srgbClr val="404040"/>
                </a:solidFill>
                <a:latin typeface="Abadi" panose="020B0604020104020204" pitchFamily="34" charset="0"/>
                <a:cs typeface="Carlito"/>
              </a:rPr>
              <a:t>to </a:t>
            </a:r>
            <a:r>
              <a:rPr sz="2000" dirty="0">
                <a:solidFill>
                  <a:srgbClr val="404040"/>
                </a:solidFill>
                <a:latin typeface="Abadi" panose="020B0604020104020204" pitchFamily="34" charset="0"/>
                <a:cs typeface="Carlito"/>
              </a:rPr>
              <a:t>each </a:t>
            </a:r>
            <a:r>
              <a:rPr sz="2000" spc="-65" dirty="0">
                <a:solidFill>
                  <a:srgbClr val="404040"/>
                </a:solidFill>
                <a:latin typeface="Abadi" panose="020B0604020104020204" pitchFamily="34" charset="0"/>
                <a:cs typeface="Carlito"/>
              </a:rPr>
              <a:t>other. </a:t>
            </a:r>
            <a:r>
              <a:rPr sz="2000" dirty="0">
                <a:solidFill>
                  <a:srgbClr val="404040"/>
                </a:solidFill>
                <a:latin typeface="Abadi" panose="020B0604020104020204" pitchFamily="34" charset="0"/>
                <a:cs typeface="Carlito"/>
              </a:rPr>
              <a:t>All launch </a:t>
            </a:r>
            <a:r>
              <a:rPr sz="2000" spc="-20" dirty="0">
                <a:solidFill>
                  <a:srgbClr val="404040"/>
                </a:solidFill>
                <a:latin typeface="Abadi" panose="020B0604020104020204" pitchFamily="34" charset="0"/>
                <a:cs typeface="Carlito"/>
              </a:rPr>
              <a:t>sites are </a:t>
            </a:r>
            <a:r>
              <a:rPr sz="2000" spc="-5" dirty="0">
                <a:solidFill>
                  <a:srgbClr val="404040"/>
                </a:solidFill>
                <a:latin typeface="Abadi" panose="020B0604020104020204" pitchFamily="34" charset="0"/>
                <a:cs typeface="Carlito"/>
              </a:rPr>
              <a:t>near </a:t>
            </a:r>
            <a:r>
              <a:rPr sz="2000" dirty="0">
                <a:solidFill>
                  <a:srgbClr val="404040"/>
                </a:solidFill>
                <a:latin typeface="Abadi" panose="020B0604020104020204" pitchFamily="34" charset="0"/>
                <a:cs typeface="Carlito"/>
              </a:rPr>
              <a:t>the</a:t>
            </a:r>
            <a:r>
              <a:rPr sz="2000" spc="12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ocean.</a:t>
            </a:r>
            <a:endParaRPr sz="2000" dirty="0">
              <a:latin typeface="Abadi" panose="020B0604020104020204" pitchFamily="34" charset="0"/>
              <a:cs typeface="Carlito"/>
            </a:endParaRPr>
          </a:p>
        </p:txBody>
      </p:sp>
      <p:sp>
        <p:nvSpPr>
          <p:cNvPr id="6" name="object 4">
            <a:extLst>
              <a:ext uri="{FF2B5EF4-FFF2-40B4-BE49-F238E27FC236}">
                <a16:creationId xmlns:a16="http://schemas.microsoft.com/office/drawing/2014/main" id="{526F2161-2546-9926-0D65-AB1D855F4861}"/>
              </a:ext>
            </a:extLst>
          </p:cNvPr>
          <p:cNvSpPr/>
          <p:nvPr/>
        </p:nvSpPr>
        <p:spPr>
          <a:xfrm>
            <a:off x="804960" y="1375944"/>
            <a:ext cx="10605051" cy="372945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2" name="object 3">
            <a:extLst>
              <a:ext uri="{FF2B5EF4-FFF2-40B4-BE49-F238E27FC236}">
                <a16:creationId xmlns:a16="http://schemas.microsoft.com/office/drawing/2014/main" id="{52BB96BB-EF85-9ACD-9E84-D832CA2D47BD}"/>
              </a:ext>
            </a:extLst>
          </p:cNvPr>
          <p:cNvSpPr txBox="1"/>
          <p:nvPr/>
        </p:nvSpPr>
        <p:spPr>
          <a:xfrm>
            <a:off x="8026399" y="1744022"/>
            <a:ext cx="3259211" cy="2372444"/>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Abadi" panose="020B0604020104020204" pitchFamily="34" charset="0"/>
                <a:cs typeface="Carlito"/>
              </a:rPr>
              <a:t>Clusters </a:t>
            </a:r>
            <a:r>
              <a:rPr sz="2000" spc="-5" dirty="0">
                <a:solidFill>
                  <a:srgbClr val="404040"/>
                </a:solidFill>
                <a:latin typeface="Abadi" panose="020B0604020104020204" pitchFamily="34" charset="0"/>
                <a:cs typeface="Carlito"/>
              </a:rPr>
              <a:t>on </a:t>
            </a:r>
            <a:r>
              <a:rPr sz="2000" spc="-15" dirty="0">
                <a:solidFill>
                  <a:srgbClr val="404040"/>
                </a:solidFill>
                <a:latin typeface="Abadi" panose="020B0604020104020204" pitchFamily="34" charset="0"/>
                <a:cs typeface="Carlito"/>
              </a:rPr>
              <a:t>Folium </a:t>
            </a:r>
            <a:r>
              <a:rPr sz="2000" dirty="0">
                <a:solidFill>
                  <a:srgbClr val="404040"/>
                </a:solidFill>
                <a:latin typeface="Abadi" panose="020B0604020104020204" pitchFamily="34" charset="0"/>
                <a:cs typeface="Carlito"/>
              </a:rPr>
              <a:t>map </a:t>
            </a:r>
            <a:r>
              <a:rPr sz="2000" spc="-5" dirty="0">
                <a:solidFill>
                  <a:srgbClr val="404040"/>
                </a:solidFill>
                <a:latin typeface="Abadi" panose="020B0604020104020204" pitchFamily="34" charset="0"/>
                <a:cs typeface="Carlito"/>
              </a:rPr>
              <a:t>can </a:t>
            </a:r>
            <a:r>
              <a:rPr sz="2000" dirty="0">
                <a:solidFill>
                  <a:srgbClr val="404040"/>
                </a:solidFill>
                <a:latin typeface="Abadi" panose="020B0604020104020204" pitchFamily="34" charset="0"/>
                <a:cs typeface="Carlito"/>
              </a:rPr>
              <a:t>be </a:t>
            </a:r>
            <a:r>
              <a:rPr sz="2000" spc="-20" dirty="0">
                <a:solidFill>
                  <a:srgbClr val="404040"/>
                </a:solidFill>
                <a:latin typeface="Abadi" panose="020B0604020104020204" pitchFamily="34" charset="0"/>
                <a:cs typeface="Carlito"/>
              </a:rPr>
              <a:t>clicked </a:t>
            </a:r>
            <a:r>
              <a:rPr sz="2000" spc="-5" dirty="0">
                <a:solidFill>
                  <a:srgbClr val="404040"/>
                </a:solidFill>
                <a:latin typeface="Abadi" panose="020B0604020104020204" pitchFamily="34" charset="0"/>
                <a:cs typeface="Carlito"/>
              </a:rPr>
              <a:t>on </a:t>
            </a:r>
            <a:r>
              <a:rPr sz="2000" spc="-20" dirty="0">
                <a:solidFill>
                  <a:srgbClr val="404040"/>
                </a:solidFill>
                <a:latin typeface="Abadi" panose="020B0604020104020204" pitchFamily="34" charset="0"/>
                <a:cs typeface="Carlito"/>
              </a:rPr>
              <a:t>to display </a:t>
            </a:r>
            <a:r>
              <a:rPr sz="2000" dirty="0">
                <a:solidFill>
                  <a:srgbClr val="404040"/>
                </a:solidFill>
                <a:latin typeface="Abadi" panose="020B0604020104020204" pitchFamily="34" charset="0"/>
                <a:cs typeface="Carlito"/>
              </a:rPr>
              <a:t>each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 </a:t>
            </a:r>
            <a:r>
              <a:rPr sz="2000" spc="-5" dirty="0">
                <a:solidFill>
                  <a:srgbClr val="404040"/>
                </a:solidFill>
                <a:latin typeface="Abadi" panose="020B0604020104020204" pitchFamily="34" charset="0"/>
                <a:cs typeface="Carlito"/>
              </a:rPr>
              <a:t>(green icon) </a:t>
            </a:r>
            <a:r>
              <a:rPr sz="2000" dirty="0">
                <a:solidFill>
                  <a:srgbClr val="404040"/>
                </a:solidFill>
                <a:latin typeface="Abadi" panose="020B0604020104020204" pitchFamily="34" charset="0"/>
                <a:cs typeface="Carlito"/>
              </a:rPr>
              <a:t>and</a:t>
            </a:r>
            <a:r>
              <a:rPr sz="2000" spc="5" dirty="0">
                <a:solidFill>
                  <a:srgbClr val="404040"/>
                </a:solidFill>
                <a:latin typeface="Abadi" panose="020B0604020104020204" pitchFamily="34" charset="0"/>
                <a:cs typeface="Carlito"/>
              </a:rPr>
              <a:t> </a:t>
            </a:r>
            <a:r>
              <a:rPr sz="2000" spc="-20" dirty="0">
                <a:solidFill>
                  <a:srgbClr val="404040"/>
                </a:solidFill>
                <a:latin typeface="Abadi" panose="020B0604020104020204" pitchFamily="34" charset="0"/>
                <a:cs typeface="Carlito"/>
              </a:rPr>
              <a:t>failed</a:t>
            </a:r>
            <a:r>
              <a:rPr lang="en-US" sz="2000" dirty="0">
                <a:latin typeface="Abadi" panose="020B0604020104020204" pitchFamily="34" charset="0"/>
                <a:cs typeface="Carlito"/>
              </a:rPr>
              <a:t> </a:t>
            </a:r>
            <a:r>
              <a:rPr sz="2000" spc="-5" dirty="0">
                <a:solidFill>
                  <a:srgbClr val="404040"/>
                </a:solidFill>
                <a:latin typeface="Abadi" panose="020B0604020104020204" pitchFamily="34" charset="0"/>
                <a:cs typeface="Carlito"/>
              </a:rPr>
              <a:t>landing </a:t>
            </a:r>
            <a:r>
              <a:rPr sz="2000" spc="-15" dirty="0">
                <a:solidFill>
                  <a:srgbClr val="404040"/>
                </a:solidFill>
                <a:latin typeface="Abadi" panose="020B0604020104020204" pitchFamily="34" charset="0"/>
                <a:cs typeface="Carlito"/>
              </a:rPr>
              <a:t>(red </a:t>
            </a:r>
            <a:r>
              <a:rPr sz="2000" spc="-5" dirty="0">
                <a:solidFill>
                  <a:srgbClr val="404040"/>
                </a:solidFill>
                <a:latin typeface="Abadi" panose="020B0604020104020204" pitchFamily="34" charset="0"/>
                <a:cs typeface="Carlito"/>
              </a:rPr>
              <a:t>icon). </a:t>
            </a:r>
            <a:r>
              <a:rPr sz="2000" dirty="0">
                <a:solidFill>
                  <a:srgbClr val="404040"/>
                </a:solidFill>
                <a:latin typeface="Abadi" panose="020B0604020104020204" pitchFamily="34" charset="0"/>
                <a:cs typeface="Carlito"/>
              </a:rPr>
              <a:t>In this </a:t>
            </a:r>
            <a:r>
              <a:rPr sz="2000" spc="-25" dirty="0">
                <a:solidFill>
                  <a:srgbClr val="404040"/>
                </a:solidFill>
                <a:latin typeface="Abadi" panose="020B0604020104020204" pitchFamily="34" charset="0"/>
                <a:cs typeface="Carlito"/>
              </a:rPr>
              <a:t>example </a:t>
            </a:r>
            <a:r>
              <a:rPr sz="2000" spc="-40" dirty="0">
                <a:solidFill>
                  <a:srgbClr val="404040"/>
                </a:solidFill>
                <a:latin typeface="Abadi" panose="020B0604020104020204" pitchFamily="34" charset="0"/>
                <a:cs typeface="Carlito"/>
              </a:rPr>
              <a:t>VAFB </a:t>
            </a:r>
            <a:r>
              <a:rPr sz="2000" spc="-5" dirty="0">
                <a:solidFill>
                  <a:srgbClr val="404040"/>
                </a:solidFill>
                <a:latin typeface="Abadi" panose="020B0604020104020204" pitchFamily="34" charset="0"/>
                <a:cs typeface="Carlito"/>
              </a:rPr>
              <a:t>SLC-4E </a:t>
            </a:r>
            <a:r>
              <a:rPr sz="2000" spc="-20" dirty="0">
                <a:solidFill>
                  <a:srgbClr val="404040"/>
                </a:solidFill>
                <a:latin typeface="Abadi" panose="020B0604020104020204" pitchFamily="34" charset="0"/>
                <a:cs typeface="Carlito"/>
              </a:rPr>
              <a:t>shows </a:t>
            </a:r>
            <a:r>
              <a:rPr sz="2000" dirty="0">
                <a:solidFill>
                  <a:srgbClr val="404040"/>
                </a:solidFill>
                <a:latin typeface="Abadi" panose="020B0604020104020204" pitchFamily="34" charset="0"/>
                <a:cs typeface="Carlito"/>
              </a:rPr>
              <a:t>4 </a:t>
            </a:r>
            <a:r>
              <a:rPr sz="2000" spc="-5" dirty="0">
                <a:solidFill>
                  <a:srgbClr val="404040"/>
                </a:solidFill>
                <a:latin typeface="Abadi" panose="020B0604020104020204" pitchFamily="34" charset="0"/>
                <a:cs typeface="Carlito"/>
              </a:rPr>
              <a:t>successful landings </a:t>
            </a:r>
            <a:r>
              <a:rPr sz="2000" dirty="0">
                <a:solidFill>
                  <a:srgbClr val="404040"/>
                </a:solidFill>
                <a:latin typeface="Abadi" panose="020B0604020104020204" pitchFamily="34" charset="0"/>
                <a:cs typeface="Carlito"/>
              </a:rPr>
              <a:t>and 6 </a:t>
            </a:r>
            <a:r>
              <a:rPr sz="2000" spc="-20" dirty="0">
                <a:solidFill>
                  <a:srgbClr val="404040"/>
                </a:solidFill>
                <a:latin typeface="Abadi" panose="020B0604020104020204" pitchFamily="34" charset="0"/>
                <a:cs typeface="Carlito"/>
              </a:rPr>
              <a:t>failed</a:t>
            </a:r>
            <a:r>
              <a:rPr lang="en-US" sz="2000" spc="-65"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p:txBody>
      </p:sp>
      <p:sp>
        <p:nvSpPr>
          <p:cNvPr id="4" name="object 4">
            <a:extLst>
              <a:ext uri="{FF2B5EF4-FFF2-40B4-BE49-F238E27FC236}">
                <a16:creationId xmlns:a16="http://schemas.microsoft.com/office/drawing/2014/main" id="{5EF0DBA5-763A-66B2-1FE8-B875ACDC7BA7}"/>
              </a:ext>
            </a:extLst>
          </p:cNvPr>
          <p:cNvSpPr/>
          <p:nvPr/>
        </p:nvSpPr>
        <p:spPr>
          <a:xfrm>
            <a:off x="915212" y="1744022"/>
            <a:ext cx="6697350" cy="41840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AB20FD70-5F47-527D-92F3-5BB8A352B5D8}"/>
              </a:ext>
            </a:extLst>
          </p:cNvPr>
          <p:cNvSpPr txBox="1"/>
          <p:nvPr/>
        </p:nvSpPr>
        <p:spPr>
          <a:xfrm>
            <a:off x="783016" y="5255323"/>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Abadi" panose="020B0604020104020204" pitchFamily="34" charset="0"/>
                <a:cs typeface="Carlito"/>
              </a:rPr>
              <a:t>Using </a:t>
            </a:r>
            <a:r>
              <a:rPr sz="2000" spc="-10" dirty="0">
                <a:solidFill>
                  <a:srgbClr val="404040"/>
                </a:solidFill>
                <a:latin typeface="Abadi" panose="020B0604020104020204" pitchFamily="34" charset="0"/>
                <a:cs typeface="Carlito"/>
              </a:rPr>
              <a:t>KSC </a:t>
            </a:r>
            <a:r>
              <a:rPr sz="2000" spc="-15" dirty="0">
                <a:solidFill>
                  <a:srgbClr val="404040"/>
                </a:solidFill>
                <a:latin typeface="Abadi" panose="020B0604020104020204" pitchFamily="34" charset="0"/>
                <a:cs typeface="Carlito"/>
              </a:rPr>
              <a:t>LC-39A </a:t>
            </a:r>
            <a:r>
              <a:rPr sz="2000" dirty="0">
                <a:solidFill>
                  <a:srgbClr val="404040"/>
                </a:solidFill>
                <a:latin typeface="Abadi" panose="020B0604020104020204" pitchFamily="34" charset="0"/>
                <a:cs typeface="Carlito"/>
              </a:rPr>
              <a:t>as an </a:t>
            </a:r>
            <a:r>
              <a:rPr sz="2000" spc="-25" dirty="0">
                <a:solidFill>
                  <a:srgbClr val="404040"/>
                </a:solidFill>
                <a:latin typeface="Abadi" panose="020B0604020104020204" pitchFamily="34" charset="0"/>
                <a:cs typeface="Carlito"/>
              </a:rPr>
              <a:t>example, </a:t>
            </a:r>
            <a:r>
              <a:rPr sz="2000" dirty="0">
                <a:solidFill>
                  <a:srgbClr val="404040"/>
                </a:solidFill>
                <a:latin typeface="Abadi" panose="020B0604020104020204" pitchFamily="34" charset="0"/>
                <a:cs typeface="Carlito"/>
              </a:rPr>
              <a:t>launch </a:t>
            </a:r>
            <a:r>
              <a:rPr sz="2000" spc="-15" dirty="0">
                <a:solidFill>
                  <a:srgbClr val="404040"/>
                </a:solidFill>
                <a:latin typeface="Abadi" panose="020B0604020104020204" pitchFamily="34" charset="0"/>
                <a:cs typeface="Carlito"/>
              </a:rPr>
              <a:t>sites are </a:t>
            </a:r>
            <a:r>
              <a:rPr sz="2000" spc="-10" dirty="0">
                <a:solidFill>
                  <a:srgbClr val="404040"/>
                </a:solidFill>
                <a:latin typeface="Abadi" panose="020B0604020104020204" pitchFamily="34" charset="0"/>
                <a:cs typeface="Carlito"/>
              </a:rPr>
              <a:t>very </a:t>
            </a:r>
            <a:r>
              <a:rPr sz="2000" spc="-5" dirty="0">
                <a:solidFill>
                  <a:srgbClr val="404040"/>
                </a:solidFill>
                <a:latin typeface="Abadi" panose="020B0604020104020204" pitchFamily="34" charset="0"/>
                <a:cs typeface="Carlito"/>
              </a:rPr>
              <a:t>close </a:t>
            </a:r>
            <a:r>
              <a:rPr sz="2000" spc="-25" dirty="0">
                <a:solidFill>
                  <a:srgbClr val="404040"/>
                </a:solidFill>
                <a:latin typeface="Abadi" panose="020B0604020104020204" pitchFamily="34" charset="0"/>
                <a:cs typeface="Carlito"/>
              </a:rPr>
              <a:t>to </a:t>
            </a:r>
            <a:r>
              <a:rPr sz="2000" spc="-35" dirty="0">
                <a:solidFill>
                  <a:srgbClr val="404040"/>
                </a:solidFill>
                <a:latin typeface="Abadi" panose="020B0604020104020204" pitchFamily="34" charset="0"/>
                <a:cs typeface="Carlito"/>
              </a:rPr>
              <a:t>railways </a:t>
            </a:r>
            <a:r>
              <a:rPr sz="2000" spc="-25"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large </a:t>
            </a:r>
            <a:r>
              <a:rPr sz="2000" spc="-5" dirty="0">
                <a:solidFill>
                  <a:srgbClr val="404040"/>
                </a:solidFill>
                <a:latin typeface="Abadi" panose="020B0604020104020204" pitchFamily="34" charset="0"/>
                <a:cs typeface="Carlito"/>
              </a:rPr>
              <a:t>part and supply  </a:t>
            </a:r>
            <a:r>
              <a:rPr sz="2000" spc="-10" dirty="0">
                <a:solidFill>
                  <a:srgbClr val="404040"/>
                </a:solidFill>
                <a:latin typeface="Abadi" panose="020B0604020104020204" pitchFamily="34" charset="0"/>
                <a:cs typeface="Carlito"/>
              </a:rPr>
              <a:t>transportation. </a:t>
            </a:r>
            <a:r>
              <a:rPr sz="2000" spc="-5" dirty="0">
                <a:solidFill>
                  <a:srgbClr val="404040"/>
                </a:solidFill>
                <a:latin typeface="Abadi" panose="020B0604020104020204" pitchFamily="34" charset="0"/>
                <a:cs typeface="Carlito"/>
              </a:rPr>
              <a:t>Launch </a:t>
            </a:r>
            <a:r>
              <a:rPr sz="2000" spc="-15" dirty="0">
                <a:solidFill>
                  <a:srgbClr val="404040"/>
                </a:solidFill>
                <a:latin typeface="Abadi" panose="020B0604020104020204" pitchFamily="34" charset="0"/>
                <a:cs typeface="Carlito"/>
              </a:rPr>
              <a:t>sites are </a:t>
            </a:r>
            <a:r>
              <a:rPr sz="2000" dirty="0">
                <a:solidFill>
                  <a:srgbClr val="404040"/>
                </a:solidFill>
                <a:latin typeface="Abadi" panose="020B0604020104020204" pitchFamily="34" charset="0"/>
                <a:cs typeface="Carlito"/>
              </a:rPr>
              <a:t>close </a:t>
            </a:r>
            <a:r>
              <a:rPr sz="2000" spc="-20" dirty="0">
                <a:solidFill>
                  <a:srgbClr val="404040"/>
                </a:solidFill>
                <a:latin typeface="Abadi" panose="020B0604020104020204" pitchFamily="34" charset="0"/>
                <a:cs typeface="Carlito"/>
              </a:rPr>
              <a:t>to </a:t>
            </a:r>
            <a:r>
              <a:rPr sz="2000" spc="-25" dirty="0">
                <a:solidFill>
                  <a:srgbClr val="404040"/>
                </a:solidFill>
                <a:latin typeface="Abadi" panose="020B0604020104020204" pitchFamily="34" charset="0"/>
                <a:cs typeface="Carlito"/>
              </a:rPr>
              <a:t>highways </a:t>
            </a:r>
            <a:r>
              <a:rPr sz="2000" spc="-30" dirty="0">
                <a:solidFill>
                  <a:srgbClr val="404040"/>
                </a:solidFill>
                <a:latin typeface="Abadi" panose="020B0604020104020204" pitchFamily="34" charset="0"/>
                <a:cs typeface="Carlito"/>
              </a:rPr>
              <a:t>for </a:t>
            </a:r>
            <a:r>
              <a:rPr sz="2000" spc="-5" dirty="0">
                <a:solidFill>
                  <a:srgbClr val="404040"/>
                </a:solidFill>
                <a:latin typeface="Abadi" panose="020B0604020104020204" pitchFamily="34" charset="0"/>
                <a:cs typeface="Carlito"/>
              </a:rPr>
              <a:t>human </a:t>
            </a:r>
            <a:r>
              <a:rPr sz="2000" dirty="0">
                <a:solidFill>
                  <a:srgbClr val="404040"/>
                </a:solidFill>
                <a:latin typeface="Abadi" panose="020B0604020104020204" pitchFamily="34" charset="0"/>
                <a:cs typeface="Carlito"/>
              </a:rPr>
              <a:t>and </a:t>
            </a:r>
            <a:r>
              <a:rPr sz="2000" spc="-10" dirty="0">
                <a:solidFill>
                  <a:srgbClr val="404040"/>
                </a:solidFill>
                <a:latin typeface="Abadi" panose="020B0604020104020204" pitchFamily="34" charset="0"/>
                <a:cs typeface="Carlito"/>
              </a:rPr>
              <a:t>supply transport. Launch </a:t>
            </a:r>
            <a:r>
              <a:rPr sz="2000" spc="-15" dirty="0">
                <a:solidFill>
                  <a:srgbClr val="404040"/>
                </a:solidFill>
                <a:latin typeface="Abadi" panose="020B0604020104020204" pitchFamily="34" charset="0"/>
                <a:cs typeface="Carlito"/>
              </a:rPr>
              <a:t>sites  </a:t>
            </a:r>
            <a:r>
              <a:rPr sz="2000" spc="-20" dirty="0">
                <a:solidFill>
                  <a:srgbClr val="404040"/>
                </a:solidFill>
                <a:latin typeface="Abadi" panose="020B0604020104020204" pitchFamily="34" charset="0"/>
                <a:cs typeface="Carlito"/>
              </a:rPr>
              <a:t>are </a:t>
            </a:r>
            <a:r>
              <a:rPr sz="2000" spc="-5" dirty="0">
                <a:solidFill>
                  <a:srgbClr val="404040"/>
                </a:solidFill>
                <a:latin typeface="Abadi" panose="020B0604020104020204" pitchFamily="34" charset="0"/>
                <a:cs typeface="Carlito"/>
              </a:rPr>
              <a:t>also </a:t>
            </a:r>
            <a:r>
              <a:rPr sz="2000" dirty="0">
                <a:solidFill>
                  <a:srgbClr val="404040"/>
                </a:solidFill>
                <a:latin typeface="Abadi" panose="020B0604020104020204" pitchFamily="34" charset="0"/>
                <a:cs typeface="Carlito"/>
              </a:rPr>
              <a:t>close </a:t>
            </a:r>
            <a:r>
              <a:rPr sz="2000" spc="-15" dirty="0">
                <a:solidFill>
                  <a:srgbClr val="404040"/>
                </a:solidFill>
                <a:latin typeface="Abadi" panose="020B0604020104020204" pitchFamily="34" charset="0"/>
                <a:cs typeface="Carlito"/>
              </a:rPr>
              <a:t>to </a:t>
            </a:r>
            <a:r>
              <a:rPr sz="2000" spc="-10" dirty="0">
                <a:solidFill>
                  <a:srgbClr val="404040"/>
                </a:solidFill>
                <a:latin typeface="Abadi" panose="020B0604020104020204" pitchFamily="34" charset="0"/>
                <a:cs typeface="Carlito"/>
              </a:rPr>
              <a:t>coasts </a:t>
            </a:r>
            <a:r>
              <a:rPr sz="2000" spc="-5" dirty="0">
                <a:solidFill>
                  <a:srgbClr val="404040"/>
                </a:solidFill>
                <a:latin typeface="Abadi" panose="020B0604020104020204" pitchFamily="34" charset="0"/>
                <a:cs typeface="Carlito"/>
              </a:rPr>
              <a:t>and </a:t>
            </a:r>
            <a:r>
              <a:rPr sz="2000" spc="-20" dirty="0">
                <a:solidFill>
                  <a:srgbClr val="404040"/>
                </a:solidFill>
                <a:latin typeface="Abadi" panose="020B0604020104020204" pitchFamily="34" charset="0"/>
                <a:cs typeface="Carlito"/>
              </a:rPr>
              <a:t>relatively </a:t>
            </a:r>
            <a:r>
              <a:rPr sz="2000" spc="-25" dirty="0">
                <a:solidFill>
                  <a:srgbClr val="404040"/>
                </a:solidFill>
                <a:latin typeface="Abadi" panose="020B0604020104020204" pitchFamily="34" charset="0"/>
                <a:cs typeface="Carlito"/>
              </a:rPr>
              <a:t>far from </a:t>
            </a:r>
            <a:r>
              <a:rPr sz="2000" spc="-5" dirty="0">
                <a:solidFill>
                  <a:srgbClr val="404040"/>
                </a:solidFill>
                <a:latin typeface="Abadi" panose="020B0604020104020204" pitchFamily="34" charset="0"/>
                <a:cs typeface="Carlito"/>
              </a:rPr>
              <a:t>cities so </a:t>
            </a:r>
            <a:r>
              <a:rPr sz="2000" spc="-10" dirty="0">
                <a:solidFill>
                  <a:srgbClr val="404040"/>
                </a:solidFill>
                <a:latin typeface="Abadi" panose="020B0604020104020204" pitchFamily="34" charset="0"/>
                <a:cs typeface="Carlito"/>
              </a:rPr>
              <a:t>that </a:t>
            </a:r>
            <a:r>
              <a:rPr sz="2000" spc="-5" dirty="0">
                <a:solidFill>
                  <a:srgbClr val="404040"/>
                </a:solidFill>
                <a:latin typeface="Abadi" panose="020B0604020104020204" pitchFamily="34" charset="0"/>
                <a:cs typeface="Carlito"/>
              </a:rPr>
              <a:t>launch </a:t>
            </a:r>
            <a:r>
              <a:rPr sz="2000" spc="-20" dirty="0">
                <a:solidFill>
                  <a:srgbClr val="404040"/>
                </a:solidFill>
                <a:latin typeface="Abadi" panose="020B0604020104020204" pitchFamily="34" charset="0"/>
                <a:cs typeface="Carlito"/>
              </a:rPr>
              <a:t>failures </a:t>
            </a:r>
            <a:r>
              <a:rPr sz="2000" spc="-5" dirty="0">
                <a:solidFill>
                  <a:srgbClr val="404040"/>
                </a:solidFill>
                <a:latin typeface="Abadi" panose="020B0604020104020204" pitchFamily="34" charset="0"/>
                <a:cs typeface="Carlito"/>
              </a:rPr>
              <a:t>can land in the sea </a:t>
            </a:r>
            <a:r>
              <a:rPr sz="2000" spc="-40" dirty="0">
                <a:solidFill>
                  <a:srgbClr val="404040"/>
                </a:solidFill>
                <a:latin typeface="Abadi" panose="020B0604020104020204" pitchFamily="34" charset="0"/>
                <a:cs typeface="Carlito"/>
              </a:rPr>
              <a:t>to  </a:t>
            </a:r>
            <a:r>
              <a:rPr sz="2000" spc="-25" dirty="0">
                <a:solidFill>
                  <a:srgbClr val="404040"/>
                </a:solidFill>
                <a:latin typeface="Abadi" panose="020B0604020104020204" pitchFamily="34" charset="0"/>
                <a:cs typeface="Carlito"/>
              </a:rPr>
              <a:t>avoid </a:t>
            </a:r>
            <a:r>
              <a:rPr sz="2000" spc="-40" dirty="0">
                <a:solidFill>
                  <a:srgbClr val="404040"/>
                </a:solidFill>
                <a:latin typeface="Abadi" panose="020B0604020104020204" pitchFamily="34" charset="0"/>
                <a:cs typeface="Carlito"/>
              </a:rPr>
              <a:t>rockets </a:t>
            </a:r>
            <a:r>
              <a:rPr sz="2000" spc="-10" dirty="0">
                <a:solidFill>
                  <a:srgbClr val="404040"/>
                </a:solidFill>
                <a:latin typeface="Abadi" panose="020B0604020104020204" pitchFamily="34" charset="0"/>
                <a:cs typeface="Carlito"/>
              </a:rPr>
              <a:t>falling </a:t>
            </a:r>
            <a:r>
              <a:rPr sz="2000" spc="-5" dirty="0">
                <a:solidFill>
                  <a:srgbClr val="404040"/>
                </a:solidFill>
                <a:latin typeface="Abadi" panose="020B0604020104020204" pitchFamily="34" charset="0"/>
                <a:cs typeface="Carlito"/>
              </a:rPr>
              <a:t>on densely </a:t>
            </a:r>
            <a:r>
              <a:rPr sz="2000" spc="-20" dirty="0">
                <a:solidFill>
                  <a:srgbClr val="404040"/>
                </a:solidFill>
                <a:latin typeface="Abadi" panose="020B0604020104020204" pitchFamily="34" charset="0"/>
                <a:cs typeface="Carlito"/>
              </a:rPr>
              <a:t>populated</a:t>
            </a:r>
            <a:r>
              <a:rPr sz="2000" spc="-30" dirty="0">
                <a:solidFill>
                  <a:srgbClr val="404040"/>
                </a:solidFill>
                <a:latin typeface="Abadi" panose="020B0604020104020204" pitchFamily="34" charset="0"/>
                <a:cs typeface="Carlito"/>
              </a:rPr>
              <a:t> </a:t>
            </a:r>
            <a:r>
              <a:rPr sz="2000" spc="-5" dirty="0">
                <a:solidFill>
                  <a:srgbClr val="404040"/>
                </a:solidFill>
                <a:latin typeface="Abadi" panose="020B0604020104020204" pitchFamily="34" charset="0"/>
                <a:cs typeface="Carlito"/>
              </a:rPr>
              <a:t>areas.</a:t>
            </a:r>
            <a:endParaRPr sz="2000" dirty="0">
              <a:latin typeface="Abadi" panose="020B0604020104020204" pitchFamily="34" charset="0"/>
              <a:cs typeface="Carlito"/>
            </a:endParaRPr>
          </a:p>
        </p:txBody>
      </p:sp>
      <p:sp>
        <p:nvSpPr>
          <p:cNvPr id="4" name="object 4">
            <a:extLst>
              <a:ext uri="{FF2B5EF4-FFF2-40B4-BE49-F238E27FC236}">
                <a16:creationId xmlns:a16="http://schemas.microsoft.com/office/drawing/2014/main" id="{0DC124B8-9722-C65B-EAD4-6F4BD8678F51}"/>
              </a:ext>
            </a:extLst>
          </p:cNvPr>
          <p:cNvSpPr/>
          <p:nvPr/>
        </p:nvSpPr>
        <p:spPr>
          <a:xfrm>
            <a:off x="783015" y="1373823"/>
            <a:ext cx="9810057" cy="2015471"/>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B2EF6B71-B9EB-5205-1A28-44C0E397A316}"/>
              </a:ext>
            </a:extLst>
          </p:cNvPr>
          <p:cNvGrpSpPr/>
          <p:nvPr/>
        </p:nvGrpSpPr>
        <p:grpSpPr>
          <a:xfrm>
            <a:off x="2488371" y="3088322"/>
            <a:ext cx="8776480" cy="1826577"/>
            <a:chOff x="2802635" y="3552444"/>
            <a:chExt cx="7505700" cy="1562100"/>
          </a:xfrm>
        </p:grpSpPr>
        <p:sp>
          <p:nvSpPr>
            <p:cNvPr id="7" name="object 6">
              <a:extLst>
                <a:ext uri="{FF2B5EF4-FFF2-40B4-BE49-F238E27FC236}">
                  <a16:creationId xmlns:a16="http://schemas.microsoft.com/office/drawing/2014/main" id="{1482CAC2-BDA9-625B-EBD2-8449D035A6A3}"/>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C5F2298C-65F9-BD4A-D35F-0BE238F63260}"/>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15" name="object 3">
            <a:extLst>
              <a:ext uri="{FF2B5EF4-FFF2-40B4-BE49-F238E27FC236}">
                <a16:creationId xmlns:a16="http://schemas.microsoft.com/office/drawing/2014/main" id="{2D077CED-1099-311F-5B04-624B293615AE}"/>
              </a:ext>
            </a:extLst>
          </p:cNvPr>
          <p:cNvSpPr txBox="1"/>
          <p:nvPr/>
        </p:nvSpPr>
        <p:spPr>
          <a:xfrm>
            <a:off x="848054" y="5176154"/>
            <a:ext cx="10073945" cy="929998"/>
          </a:xfrm>
          <a:prstGeom prst="rect">
            <a:avLst/>
          </a:prstGeom>
        </p:spPr>
        <p:txBody>
          <a:bodyPr vert="horz" wrap="square" lIns="0" tIns="43180" rIns="0" bIns="0" rtlCol="0">
            <a:spAutoFit/>
          </a:bodyPr>
          <a:lstStyle/>
          <a:p>
            <a:pPr marL="12700" marR="5080">
              <a:lnSpc>
                <a:spcPct val="90000"/>
              </a:lnSpc>
              <a:spcBef>
                <a:spcPts val="340"/>
              </a:spcBef>
            </a:pPr>
            <a:r>
              <a:rPr sz="1600" spc="-5" dirty="0">
                <a:solidFill>
                  <a:srgbClr val="404040"/>
                </a:solidFill>
                <a:latin typeface="Abadi" panose="020B0604020104020204" pitchFamily="34" charset="0"/>
                <a:cs typeface="Carlito"/>
              </a:rPr>
              <a:t>This is </a:t>
            </a:r>
            <a:r>
              <a:rPr sz="1600" dirty="0">
                <a:solidFill>
                  <a:srgbClr val="404040"/>
                </a:solidFill>
                <a:latin typeface="Abadi" panose="020B0604020104020204" pitchFamily="34" charset="0"/>
                <a:cs typeface="Carlito"/>
              </a:rPr>
              <a:t>the </a:t>
            </a:r>
            <a:r>
              <a:rPr sz="1600" spc="-5" dirty="0">
                <a:solidFill>
                  <a:srgbClr val="404040"/>
                </a:solidFill>
                <a:latin typeface="Abadi" panose="020B0604020104020204" pitchFamily="34" charset="0"/>
                <a:cs typeface="Carlito"/>
              </a:rPr>
              <a:t>distribution of successful </a:t>
            </a:r>
            <a:r>
              <a:rPr sz="1600" dirty="0">
                <a:solidFill>
                  <a:srgbClr val="404040"/>
                </a:solidFill>
                <a:latin typeface="Abadi" panose="020B0604020104020204" pitchFamily="34" charset="0"/>
                <a:cs typeface="Carlito"/>
              </a:rPr>
              <a:t>landings </a:t>
            </a:r>
            <a:r>
              <a:rPr sz="1600" spc="-20" dirty="0">
                <a:solidFill>
                  <a:srgbClr val="404040"/>
                </a:solidFill>
                <a:latin typeface="Abadi" panose="020B0604020104020204" pitchFamily="34" charset="0"/>
                <a:cs typeface="Carlito"/>
              </a:rPr>
              <a:t>across </a:t>
            </a:r>
            <a:r>
              <a:rPr sz="1600" dirty="0">
                <a:solidFill>
                  <a:srgbClr val="404040"/>
                </a:solidFill>
                <a:latin typeface="Abadi" panose="020B0604020104020204" pitchFamily="34" charset="0"/>
                <a:cs typeface="Carlito"/>
              </a:rPr>
              <a:t>all launch </a:t>
            </a:r>
            <a:r>
              <a:rPr sz="1600" spc="-20" dirty="0">
                <a:solidFill>
                  <a:srgbClr val="404040"/>
                </a:solidFill>
                <a:latin typeface="Abadi" panose="020B0604020104020204" pitchFamily="34" charset="0"/>
                <a:cs typeface="Carlito"/>
              </a:rPr>
              <a:t>sites. </a:t>
            </a:r>
            <a:r>
              <a:rPr sz="1600" spc="-5" dirty="0">
                <a:solidFill>
                  <a:srgbClr val="404040"/>
                </a:solidFill>
                <a:latin typeface="Abadi" panose="020B0604020104020204" pitchFamily="34" charset="0"/>
                <a:cs typeface="Carlito"/>
              </a:rPr>
              <a:t>CCAFS </a:t>
            </a:r>
            <a:r>
              <a:rPr sz="1600" spc="-10" dirty="0">
                <a:solidFill>
                  <a:srgbClr val="404040"/>
                </a:solidFill>
                <a:latin typeface="Abadi" panose="020B0604020104020204" pitchFamily="34" charset="0"/>
                <a:cs typeface="Carlito"/>
              </a:rPr>
              <a:t>LC-40 </a:t>
            </a:r>
            <a:r>
              <a:rPr sz="1600" spc="-5" dirty="0">
                <a:solidFill>
                  <a:srgbClr val="404040"/>
                </a:solidFill>
                <a:latin typeface="Abadi" panose="020B0604020104020204" pitchFamily="34" charset="0"/>
                <a:cs typeface="Carlito"/>
              </a:rPr>
              <a:t>is </a:t>
            </a:r>
            <a:r>
              <a:rPr sz="1600" dirty="0">
                <a:solidFill>
                  <a:srgbClr val="404040"/>
                </a:solidFill>
                <a:latin typeface="Abadi" panose="020B0604020104020204" pitchFamily="34" charset="0"/>
                <a:cs typeface="Carlito"/>
              </a:rPr>
              <a:t>the </a:t>
            </a:r>
            <a:r>
              <a:rPr sz="1600" spc="-5" dirty="0">
                <a:solidFill>
                  <a:srgbClr val="404040"/>
                </a:solidFill>
                <a:latin typeface="Abadi" panose="020B0604020104020204" pitchFamily="34" charset="0"/>
                <a:cs typeface="Carlito"/>
              </a:rPr>
              <a:t>old name of  CCAFS SLC-40 </a:t>
            </a:r>
            <a:r>
              <a:rPr sz="1600" dirty="0">
                <a:solidFill>
                  <a:srgbClr val="404040"/>
                </a:solidFill>
                <a:latin typeface="Abadi" panose="020B0604020104020204" pitchFamily="34" charset="0"/>
                <a:cs typeface="Carlito"/>
              </a:rPr>
              <a:t>so </a:t>
            </a:r>
            <a:r>
              <a:rPr sz="1600" spc="-5" dirty="0">
                <a:solidFill>
                  <a:srgbClr val="404040"/>
                </a:solidFill>
                <a:latin typeface="Abadi" panose="020B0604020104020204" pitchFamily="34" charset="0"/>
                <a:cs typeface="Carlito"/>
              </a:rPr>
              <a:t>CCAFS </a:t>
            </a:r>
            <a:r>
              <a:rPr sz="1600" dirty="0">
                <a:solidFill>
                  <a:srgbClr val="404040"/>
                </a:solidFill>
                <a:latin typeface="Abadi" panose="020B0604020104020204" pitchFamily="34" charset="0"/>
                <a:cs typeface="Carlito"/>
              </a:rPr>
              <a:t>and </a:t>
            </a:r>
            <a:r>
              <a:rPr sz="1600" spc="-5" dirty="0">
                <a:solidFill>
                  <a:srgbClr val="404040"/>
                </a:solidFill>
                <a:latin typeface="Abadi" panose="020B0604020104020204" pitchFamily="34" charset="0"/>
                <a:cs typeface="Carlito"/>
              </a:rPr>
              <a:t>KSC </a:t>
            </a:r>
            <a:r>
              <a:rPr sz="1600" spc="-35" dirty="0">
                <a:solidFill>
                  <a:srgbClr val="404040"/>
                </a:solidFill>
                <a:latin typeface="Abadi" panose="020B0604020104020204" pitchFamily="34" charset="0"/>
                <a:cs typeface="Carlito"/>
              </a:rPr>
              <a:t>have </a:t>
            </a:r>
            <a:r>
              <a:rPr sz="1600" dirty="0">
                <a:solidFill>
                  <a:srgbClr val="404040"/>
                </a:solidFill>
                <a:latin typeface="Abadi" panose="020B0604020104020204" pitchFamily="34" charset="0"/>
                <a:cs typeface="Carlito"/>
              </a:rPr>
              <a:t>the </a:t>
            </a:r>
            <a:r>
              <a:rPr sz="1600" spc="-5" dirty="0">
                <a:solidFill>
                  <a:srgbClr val="404040"/>
                </a:solidFill>
                <a:latin typeface="Abadi" panose="020B0604020104020204" pitchFamily="34" charset="0"/>
                <a:cs typeface="Carlito"/>
              </a:rPr>
              <a:t>same amount </a:t>
            </a:r>
            <a:r>
              <a:rPr sz="1600" dirty="0">
                <a:solidFill>
                  <a:srgbClr val="404040"/>
                </a:solidFill>
                <a:latin typeface="Abadi" panose="020B0604020104020204" pitchFamily="34" charset="0"/>
                <a:cs typeface="Carlito"/>
              </a:rPr>
              <a:t>of </a:t>
            </a:r>
            <a:r>
              <a:rPr sz="1600" spc="-5" dirty="0">
                <a:solidFill>
                  <a:srgbClr val="404040"/>
                </a:solidFill>
                <a:latin typeface="Abadi" panose="020B0604020104020204" pitchFamily="34" charset="0"/>
                <a:cs typeface="Carlito"/>
              </a:rPr>
              <a:t>successful landings, but </a:t>
            </a:r>
            <a:r>
              <a:rPr sz="1600" dirty="0">
                <a:solidFill>
                  <a:srgbClr val="404040"/>
                </a:solidFill>
                <a:latin typeface="Abadi" panose="020B0604020104020204" pitchFamily="34" charset="0"/>
                <a:cs typeface="Carlito"/>
              </a:rPr>
              <a:t>a majority of the  </a:t>
            </a:r>
            <a:r>
              <a:rPr sz="1600" spc="-5" dirty="0">
                <a:solidFill>
                  <a:srgbClr val="404040"/>
                </a:solidFill>
                <a:latin typeface="Abadi" panose="020B0604020104020204" pitchFamily="34" charset="0"/>
                <a:cs typeface="Carlito"/>
              </a:rPr>
              <a:t>successful </a:t>
            </a:r>
            <a:r>
              <a:rPr sz="1600" dirty="0">
                <a:solidFill>
                  <a:srgbClr val="404040"/>
                </a:solidFill>
                <a:latin typeface="Abadi" panose="020B0604020104020204" pitchFamily="34" charset="0"/>
                <a:cs typeface="Carlito"/>
              </a:rPr>
              <a:t>landings </a:t>
            </a:r>
            <a:r>
              <a:rPr sz="1600" spc="-5" dirty="0">
                <a:solidFill>
                  <a:srgbClr val="404040"/>
                </a:solidFill>
                <a:latin typeface="Abadi" panose="020B0604020104020204" pitchFamily="34" charset="0"/>
                <a:cs typeface="Carlito"/>
              </a:rPr>
              <a:t>where </a:t>
            </a:r>
            <a:r>
              <a:rPr sz="1600" spc="-20" dirty="0">
                <a:solidFill>
                  <a:srgbClr val="404040"/>
                </a:solidFill>
                <a:latin typeface="Abadi" panose="020B0604020104020204" pitchFamily="34" charset="0"/>
                <a:cs typeface="Carlito"/>
              </a:rPr>
              <a:t>performed </a:t>
            </a:r>
            <a:r>
              <a:rPr sz="1600" spc="-25" dirty="0">
                <a:solidFill>
                  <a:srgbClr val="404040"/>
                </a:solidFill>
                <a:latin typeface="Abadi" panose="020B0604020104020204" pitchFamily="34" charset="0"/>
                <a:cs typeface="Carlito"/>
              </a:rPr>
              <a:t>before </a:t>
            </a:r>
            <a:r>
              <a:rPr sz="1600" dirty="0">
                <a:solidFill>
                  <a:srgbClr val="404040"/>
                </a:solidFill>
                <a:latin typeface="Abadi" panose="020B0604020104020204" pitchFamily="34" charset="0"/>
                <a:cs typeface="Carlito"/>
              </a:rPr>
              <a:t>the </a:t>
            </a:r>
            <a:r>
              <a:rPr sz="1600" spc="-5" dirty="0">
                <a:solidFill>
                  <a:srgbClr val="404040"/>
                </a:solidFill>
                <a:latin typeface="Abadi" panose="020B0604020104020204" pitchFamily="34" charset="0"/>
                <a:cs typeface="Carlito"/>
              </a:rPr>
              <a:t>name </a:t>
            </a:r>
            <a:r>
              <a:rPr sz="1600" dirty="0">
                <a:solidFill>
                  <a:srgbClr val="404040"/>
                </a:solidFill>
                <a:latin typeface="Abadi" panose="020B0604020104020204" pitchFamily="34" charset="0"/>
                <a:cs typeface="Carlito"/>
              </a:rPr>
              <a:t>change. </a:t>
            </a:r>
            <a:r>
              <a:rPr sz="1600" spc="-40" dirty="0">
                <a:solidFill>
                  <a:srgbClr val="404040"/>
                </a:solidFill>
                <a:latin typeface="Abadi" panose="020B0604020104020204" pitchFamily="34" charset="0"/>
                <a:cs typeface="Carlito"/>
              </a:rPr>
              <a:t>VAFB </a:t>
            </a:r>
            <a:r>
              <a:rPr sz="1600" spc="-5" dirty="0">
                <a:solidFill>
                  <a:srgbClr val="404040"/>
                </a:solidFill>
                <a:latin typeface="Abadi" panose="020B0604020104020204" pitchFamily="34" charset="0"/>
                <a:cs typeface="Carlito"/>
              </a:rPr>
              <a:t>has </a:t>
            </a:r>
            <a:r>
              <a:rPr sz="1600" dirty="0">
                <a:solidFill>
                  <a:srgbClr val="404040"/>
                </a:solidFill>
                <a:latin typeface="Abadi" panose="020B0604020104020204" pitchFamily="34" charset="0"/>
                <a:cs typeface="Carlito"/>
              </a:rPr>
              <a:t>the </a:t>
            </a:r>
            <a:r>
              <a:rPr sz="1600" spc="-20" dirty="0">
                <a:solidFill>
                  <a:srgbClr val="404040"/>
                </a:solidFill>
                <a:latin typeface="Abadi" panose="020B0604020104020204" pitchFamily="34" charset="0"/>
                <a:cs typeface="Carlito"/>
              </a:rPr>
              <a:t>smallest share </a:t>
            </a:r>
            <a:r>
              <a:rPr sz="1600" spc="-5" dirty="0">
                <a:solidFill>
                  <a:srgbClr val="404040"/>
                </a:solidFill>
                <a:latin typeface="Abadi" panose="020B0604020104020204" pitchFamily="34" charset="0"/>
                <a:cs typeface="Carlito"/>
              </a:rPr>
              <a:t>of successful  </a:t>
            </a:r>
            <a:r>
              <a:rPr sz="1600" dirty="0">
                <a:solidFill>
                  <a:srgbClr val="404040"/>
                </a:solidFill>
                <a:latin typeface="Abadi" panose="020B0604020104020204" pitchFamily="34" charset="0"/>
                <a:cs typeface="Carlito"/>
              </a:rPr>
              <a:t>landings. </a:t>
            </a:r>
            <a:r>
              <a:rPr sz="1600" spc="-5" dirty="0">
                <a:solidFill>
                  <a:srgbClr val="404040"/>
                </a:solidFill>
                <a:latin typeface="Abadi" panose="020B0604020104020204" pitchFamily="34" charset="0"/>
                <a:cs typeface="Carlito"/>
              </a:rPr>
              <a:t>This </a:t>
            </a:r>
            <a:r>
              <a:rPr sz="1600" spc="-25" dirty="0">
                <a:solidFill>
                  <a:srgbClr val="404040"/>
                </a:solidFill>
                <a:latin typeface="Abadi" panose="020B0604020104020204" pitchFamily="34" charset="0"/>
                <a:cs typeface="Carlito"/>
              </a:rPr>
              <a:t>may </a:t>
            </a:r>
            <a:r>
              <a:rPr sz="1600" dirty="0">
                <a:solidFill>
                  <a:srgbClr val="404040"/>
                </a:solidFill>
                <a:latin typeface="Abadi" panose="020B0604020104020204" pitchFamily="34" charset="0"/>
                <a:cs typeface="Carlito"/>
              </a:rPr>
              <a:t>be due </a:t>
            </a:r>
            <a:r>
              <a:rPr sz="1600" spc="-20" dirty="0">
                <a:solidFill>
                  <a:srgbClr val="404040"/>
                </a:solidFill>
                <a:latin typeface="Abadi" panose="020B0604020104020204" pitchFamily="34" charset="0"/>
                <a:cs typeface="Carlito"/>
              </a:rPr>
              <a:t>to </a:t>
            </a:r>
            <a:r>
              <a:rPr sz="1600" spc="-5" dirty="0">
                <a:solidFill>
                  <a:srgbClr val="404040"/>
                </a:solidFill>
                <a:latin typeface="Abadi" panose="020B0604020104020204" pitchFamily="34" charset="0"/>
                <a:cs typeface="Carlito"/>
              </a:rPr>
              <a:t>smaller sample </a:t>
            </a:r>
            <a:r>
              <a:rPr sz="1600" dirty="0">
                <a:solidFill>
                  <a:srgbClr val="404040"/>
                </a:solidFill>
                <a:latin typeface="Abadi" panose="020B0604020104020204" pitchFamily="34" charset="0"/>
                <a:cs typeface="Carlito"/>
              </a:rPr>
              <a:t>and </a:t>
            </a:r>
            <a:r>
              <a:rPr sz="1600" spc="-5" dirty="0">
                <a:solidFill>
                  <a:srgbClr val="404040"/>
                </a:solidFill>
                <a:latin typeface="Abadi" panose="020B0604020104020204" pitchFamily="34" charset="0"/>
                <a:cs typeface="Carlito"/>
              </a:rPr>
              <a:t>increase in </a:t>
            </a:r>
            <a:r>
              <a:rPr sz="1600" spc="-15" dirty="0">
                <a:solidFill>
                  <a:srgbClr val="404040"/>
                </a:solidFill>
                <a:latin typeface="Abadi" panose="020B0604020104020204" pitchFamily="34" charset="0"/>
                <a:cs typeface="Carlito"/>
              </a:rPr>
              <a:t>difficulty </a:t>
            </a:r>
            <a:r>
              <a:rPr sz="1600" spc="-5" dirty="0">
                <a:solidFill>
                  <a:srgbClr val="404040"/>
                </a:solidFill>
                <a:latin typeface="Abadi" panose="020B0604020104020204" pitchFamily="34" charset="0"/>
                <a:cs typeface="Carlito"/>
              </a:rPr>
              <a:t>of </a:t>
            </a:r>
            <a:r>
              <a:rPr sz="1600" dirty="0">
                <a:solidFill>
                  <a:srgbClr val="404040"/>
                </a:solidFill>
                <a:latin typeface="Abadi" panose="020B0604020104020204" pitchFamily="34" charset="0"/>
                <a:cs typeface="Carlito"/>
              </a:rPr>
              <a:t>launching </a:t>
            </a:r>
            <a:r>
              <a:rPr sz="1600" spc="-5" dirty="0">
                <a:solidFill>
                  <a:srgbClr val="404040"/>
                </a:solidFill>
                <a:latin typeface="Abadi" panose="020B0604020104020204" pitchFamily="34" charset="0"/>
                <a:cs typeface="Carlito"/>
              </a:rPr>
              <a:t>in </a:t>
            </a:r>
            <a:r>
              <a:rPr sz="1600" dirty="0">
                <a:solidFill>
                  <a:srgbClr val="404040"/>
                </a:solidFill>
                <a:latin typeface="Abadi" panose="020B0604020104020204" pitchFamily="34" charset="0"/>
                <a:cs typeface="Carlito"/>
              </a:rPr>
              <a:t>the </a:t>
            </a:r>
            <a:r>
              <a:rPr sz="1600" spc="-25" dirty="0">
                <a:solidFill>
                  <a:srgbClr val="404040"/>
                </a:solidFill>
                <a:latin typeface="Abadi" panose="020B0604020104020204" pitchFamily="34" charset="0"/>
                <a:cs typeface="Carlito"/>
              </a:rPr>
              <a:t>west</a:t>
            </a:r>
            <a:r>
              <a:rPr sz="1600" spc="-65" dirty="0">
                <a:solidFill>
                  <a:srgbClr val="404040"/>
                </a:solidFill>
                <a:latin typeface="Abadi" panose="020B0604020104020204" pitchFamily="34" charset="0"/>
                <a:cs typeface="Carlito"/>
              </a:rPr>
              <a:t> </a:t>
            </a:r>
            <a:r>
              <a:rPr sz="1600" spc="-10" dirty="0">
                <a:solidFill>
                  <a:srgbClr val="404040"/>
                </a:solidFill>
                <a:latin typeface="Abadi" panose="020B0604020104020204" pitchFamily="34" charset="0"/>
                <a:cs typeface="Carlito"/>
              </a:rPr>
              <a:t>coast.</a:t>
            </a:r>
            <a:endParaRPr sz="1600" dirty="0">
              <a:latin typeface="Abadi" panose="020B0604020104020204" pitchFamily="34" charset="0"/>
              <a:cs typeface="Carlito"/>
            </a:endParaRPr>
          </a:p>
        </p:txBody>
      </p:sp>
      <p:sp>
        <p:nvSpPr>
          <p:cNvPr id="16" name="object 4">
            <a:extLst>
              <a:ext uri="{FF2B5EF4-FFF2-40B4-BE49-F238E27FC236}">
                <a16:creationId xmlns:a16="http://schemas.microsoft.com/office/drawing/2014/main" id="{44D65468-7770-FF77-8C7F-E959318CD674}"/>
              </a:ext>
            </a:extLst>
          </p:cNvPr>
          <p:cNvSpPr/>
          <p:nvPr/>
        </p:nvSpPr>
        <p:spPr>
          <a:xfrm>
            <a:off x="2569818" y="1467444"/>
            <a:ext cx="3315209" cy="3328965"/>
          </a:xfrm>
          <a:prstGeom prst="rect">
            <a:avLst/>
          </a:prstGeom>
          <a:blipFill>
            <a:blip r:embed="rId3" cstate="print"/>
            <a:stretch>
              <a:fillRect/>
            </a:stretch>
          </a:blipFill>
        </p:spPr>
        <p:txBody>
          <a:bodyPr wrap="square" lIns="0" tIns="0" rIns="0" bIns="0" rtlCol="0"/>
          <a:lstStyle/>
          <a:p>
            <a:endParaRPr/>
          </a:p>
        </p:txBody>
      </p:sp>
      <p:sp>
        <p:nvSpPr>
          <p:cNvPr id="17" name="object 5">
            <a:extLst>
              <a:ext uri="{FF2B5EF4-FFF2-40B4-BE49-F238E27FC236}">
                <a16:creationId xmlns:a16="http://schemas.microsoft.com/office/drawing/2014/main" id="{61027D59-EE68-D5D1-EF66-BB4D6EA41A7B}"/>
              </a:ext>
            </a:extLst>
          </p:cNvPr>
          <p:cNvSpPr/>
          <p:nvPr/>
        </p:nvSpPr>
        <p:spPr>
          <a:xfrm>
            <a:off x="6306975" y="2690221"/>
            <a:ext cx="1439334" cy="88341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10530114" cy="24467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accent3">
                    <a:lumMod val="25000"/>
                  </a:schemeClr>
                </a:solidFill>
                <a:latin typeface="Abadi" panose="020B0604020104020204" pitchFamily="34" charset="0"/>
              </a:rPr>
              <a:t>Project background and context:</a:t>
            </a:r>
          </a:p>
          <a:p>
            <a:pPr>
              <a:spcBef>
                <a:spcPts val="1400"/>
              </a:spcBef>
            </a:pPr>
            <a:r>
              <a:rPr lang="en-US" sz="2000" dirty="0">
                <a:solidFill>
                  <a:schemeClr val="accent3">
                    <a:lumMod val="25000"/>
                  </a:schemeClr>
                </a:solidFill>
                <a:latin typeface="Abadi" panose="020B0604020104020204" pitchFamily="34" charset="0"/>
              </a:rPr>
              <a:t>Commercial Space Age is Here</a:t>
            </a:r>
          </a:p>
          <a:p>
            <a:pPr>
              <a:spcBef>
                <a:spcPts val="1400"/>
              </a:spcBef>
            </a:pPr>
            <a:r>
              <a:rPr lang="en-US" sz="20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US" sz="20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US" sz="2000" dirty="0">
                <a:solidFill>
                  <a:schemeClr val="accent3">
                    <a:lumMod val="25000"/>
                  </a:schemeClr>
                </a:solidFill>
                <a:latin typeface="Abadi" panose="020B0604020104020204" pitchFamily="34" charset="0"/>
              </a:rPr>
              <a:t>Space Y wants to compete with Space X</a:t>
            </a:r>
          </a:p>
        </p:txBody>
      </p:sp>
      <p:sp>
        <p:nvSpPr>
          <p:cNvPr id="2" name="Content Placeholder 2">
            <a:extLst>
              <a:ext uri="{FF2B5EF4-FFF2-40B4-BE49-F238E27FC236}">
                <a16:creationId xmlns:a16="http://schemas.microsoft.com/office/drawing/2014/main" id="{811D678C-6DCA-6A42-3333-66982D3B6B8F}"/>
              </a:ext>
            </a:extLst>
          </p:cNvPr>
          <p:cNvSpPr txBox="1">
            <a:spLocks/>
          </p:cNvSpPr>
          <p:nvPr/>
        </p:nvSpPr>
        <p:spPr>
          <a:xfrm>
            <a:off x="828068" y="3977285"/>
            <a:ext cx="10530114" cy="1201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dirty="0">
                <a:solidFill>
                  <a:schemeClr val="accent3">
                    <a:lumMod val="25000"/>
                  </a:schemeClr>
                </a:solidFill>
                <a:latin typeface="Abadi" panose="020B0604020104020204" pitchFamily="34" charset="0"/>
              </a:rPr>
              <a:t>Problems you want to find answers:</a:t>
            </a:r>
          </a:p>
          <a:p>
            <a:pPr>
              <a:spcBef>
                <a:spcPts val="1400"/>
              </a:spcBef>
            </a:pPr>
            <a:r>
              <a:rPr lang="en-US" sz="20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6078F707-24F3-D790-30B1-4B2858DE3B60}"/>
              </a:ext>
            </a:extLst>
          </p:cNvPr>
          <p:cNvSpPr txBox="1"/>
          <p:nvPr/>
        </p:nvSpPr>
        <p:spPr>
          <a:xfrm>
            <a:off x="770012" y="5694738"/>
            <a:ext cx="9909736" cy="320601"/>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Abadi" panose="020B0604020104020204" pitchFamily="34" charset="0"/>
                <a:cs typeface="Carlito"/>
              </a:rPr>
              <a:t>KSC LC-39A has </a:t>
            </a:r>
            <a:r>
              <a:rPr sz="2000" dirty="0">
                <a:solidFill>
                  <a:srgbClr val="404040"/>
                </a:solidFill>
                <a:latin typeface="Abadi" panose="020B0604020104020204" pitchFamily="34" charset="0"/>
                <a:cs typeface="Carlito"/>
              </a:rPr>
              <a:t>the </a:t>
            </a:r>
            <a:r>
              <a:rPr sz="2000" spc="-10" dirty="0">
                <a:solidFill>
                  <a:srgbClr val="404040"/>
                </a:solidFill>
                <a:latin typeface="Abadi" panose="020B0604020104020204" pitchFamily="34" charset="0"/>
                <a:cs typeface="Carlito"/>
              </a:rPr>
              <a:t>highest </a:t>
            </a:r>
            <a:r>
              <a:rPr sz="2000" dirty="0">
                <a:solidFill>
                  <a:srgbClr val="404040"/>
                </a:solidFill>
                <a:latin typeface="Abadi" panose="020B0604020104020204" pitchFamily="34" charset="0"/>
                <a:cs typeface="Carlito"/>
              </a:rPr>
              <a:t>success </a:t>
            </a:r>
            <a:r>
              <a:rPr sz="2000" spc="-40" dirty="0">
                <a:solidFill>
                  <a:srgbClr val="404040"/>
                </a:solidFill>
                <a:latin typeface="Abadi" panose="020B0604020104020204" pitchFamily="34" charset="0"/>
                <a:cs typeface="Carlito"/>
              </a:rPr>
              <a:t>rate </a:t>
            </a:r>
            <a:r>
              <a:rPr sz="2000" spc="-5" dirty="0">
                <a:solidFill>
                  <a:srgbClr val="404040"/>
                </a:solidFill>
                <a:latin typeface="Abadi" panose="020B0604020104020204" pitchFamily="34" charset="0"/>
                <a:cs typeface="Carlito"/>
              </a:rPr>
              <a:t>with </a:t>
            </a:r>
            <a:r>
              <a:rPr sz="2000" dirty="0">
                <a:solidFill>
                  <a:srgbClr val="404040"/>
                </a:solidFill>
                <a:latin typeface="Abadi" panose="020B0604020104020204" pitchFamily="34" charset="0"/>
                <a:cs typeface="Carlito"/>
              </a:rPr>
              <a:t>10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landings and 3 </a:t>
            </a:r>
            <a:r>
              <a:rPr sz="2000" spc="-20" dirty="0">
                <a:solidFill>
                  <a:srgbClr val="404040"/>
                </a:solidFill>
                <a:latin typeface="Abadi" panose="020B0604020104020204" pitchFamily="34" charset="0"/>
                <a:cs typeface="Carlito"/>
              </a:rPr>
              <a:t>failed</a:t>
            </a:r>
            <a:r>
              <a:rPr sz="2000" spc="-105"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landings.</a:t>
            </a:r>
            <a:endParaRPr sz="2000" dirty="0">
              <a:latin typeface="Abadi" panose="020B0604020104020204" pitchFamily="34" charset="0"/>
              <a:cs typeface="Carlito"/>
            </a:endParaRPr>
          </a:p>
        </p:txBody>
      </p:sp>
      <p:sp>
        <p:nvSpPr>
          <p:cNvPr id="4" name="object 4">
            <a:extLst>
              <a:ext uri="{FF2B5EF4-FFF2-40B4-BE49-F238E27FC236}">
                <a16:creationId xmlns:a16="http://schemas.microsoft.com/office/drawing/2014/main" id="{D1A27B25-2131-6176-B09D-C67511E38677}"/>
              </a:ext>
            </a:extLst>
          </p:cNvPr>
          <p:cNvSpPr/>
          <p:nvPr/>
        </p:nvSpPr>
        <p:spPr>
          <a:xfrm>
            <a:off x="4323588" y="1523237"/>
            <a:ext cx="3544824" cy="354482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0CD25C61-FAF9-8E4C-96AA-02504E37A6CA}"/>
              </a:ext>
            </a:extLst>
          </p:cNvPr>
          <p:cNvSpPr/>
          <p:nvPr/>
        </p:nvSpPr>
        <p:spPr>
          <a:xfrm>
            <a:off x="770011" y="1637539"/>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A57D0B7E-B312-3DA1-073D-D9F6BF8692CA}"/>
              </a:ext>
            </a:extLst>
          </p:cNvPr>
          <p:cNvSpPr/>
          <p:nvPr/>
        </p:nvSpPr>
        <p:spPr>
          <a:xfrm>
            <a:off x="8351838" y="3099436"/>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8" name="object 3">
            <a:extLst>
              <a:ext uri="{FF2B5EF4-FFF2-40B4-BE49-F238E27FC236}">
                <a16:creationId xmlns:a16="http://schemas.microsoft.com/office/drawing/2014/main" id="{6B95434B-69B7-070C-F3F0-5A2C025E6700}"/>
              </a:ext>
            </a:extLst>
          </p:cNvPr>
          <p:cNvSpPr txBox="1"/>
          <p:nvPr/>
        </p:nvSpPr>
        <p:spPr>
          <a:xfrm>
            <a:off x="770010" y="4819899"/>
            <a:ext cx="10687961" cy="1171090"/>
          </a:xfrm>
          <a:prstGeom prst="rect">
            <a:avLst/>
          </a:prstGeom>
        </p:spPr>
        <p:txBody>
          <a:bodyPr vert="horz" wrap="square" lIns="0" tIns="38100" rIns="0" bIns="0" rtlCol="0">
            <a:spAutoFit/>
          </a:bodyPr>
          <a:lstStyle/>
          <a:p>
            <a:pPr marL="12700" marR="5080" algn="just">
              <a:lnSpc>
                <a:spcPct val="91700"/>
              </a:lnSpc>
              <a:spcBef>
                <a:spcPts val="300"/>
              </a:spcBef>
            </a:pPr>
            <a:r>
              <a:rPr sz="2000" spc="-5" dirty="0">
                <a:solidFill>
                  <a:srgbClr val="404040"/>
                </a:solidFill>
                <a:latin typeface="Abadi" panose="020B0604020104020204" pitchFamily="34" charset="0"/>
                <a:cs typeface="Carlito"/>
              </a:rPr>
              <a:t>Plotly dashboard has </a:t>
            </a:r>
            <a:r>
              <a:rPr sz="2000" dirty="0">
                <a:solidFill>
                  <a:srgbClr val="404040"/>
                </a:solidFill>
                <a:latin typeface="Abadi" panose="020B0604020104020204" pitchFamily="34" charset="0"/>
                <a:cs typeface="Carlito"/>
              </a:rPr>
              <a:t>a </a:t>
            </a:r>
            <a:r>
              <a:rPr sz="2000" spc="-25" dirty="0">
                <a:solidFill>
                  <a:srgbClr val="404040"/>
                </a:solidFill>
                <a:latin typeface="Abadi" panose="020B0604020104020204" pitchFamily="34" charset="0"/>
                <a:cs typeface="Carlito"/>
              </a:rPr>
              <a:t>Payload </a:t>
            </a:r>
            <a:r>
              <a:rPr sz="2000" spc="-20" dirty="0">
                <a:solidFill>
                  <a:srgbClr val="404040"/>
                </a:solidFill>
                <a:latin typeface="Abadi" panose="020B0604020104020204" pitchFamily="34" charset="0"/>
                <a:cs typeface="Carlito"/>
              </a:rPr>
              <a:t>range </a:t>
            </a:r>
            <a:r>
              <a:rPr sz="2000" spc="-60" dirty="0">
                <a:solidFill>
                  <a:srgbClr val="404040"/>
                </a:solidFill>
                <a:latin typeface="Abadi" panose="020B0604020104020204" pitchFamily="34" charset="0"/>
                <a:cs typeface="Carlito"/>
              </a:rPr>
              <a:t>selector. </a:t>
            </a:r>
            <a:r>
              <a:rPr sz="2000" spc="-65" dirty="0">
                <a:solidFill>
                  <a:srgbClr val="404040"/>
                </a:solidFill>
                <a:latin typeface="Abadi" panose="020B0604020104020204" pitchFamily="34" charset="0"/>
                <a:cs typeface="Carlito"/>
              </a:rPr>
              <a:t>However,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is </a:t>
            </a:r>
            <a:r>
              <a:rPr sz="2000" spc="-10" dirty="0">
                <a:solidFill>
                  <a:srgbClr val="404040"/>
                </a:solidFill>
                <a:latin typeface="Abadi" panose="020B0604020104020204" pitchFamily="34" charset="0"/>
                <a:cs typeface="Carlito"/>
              </a:rPr>
              <a:t>set </a:t>
            </a:r>
            <a:r>
              <a:rPr sz="2000" spc="-20" dirty="0">
                <a:solidFill>
                  <a:srgbClr val="404040"/>
                </a:solidFill>
                <a:latin typeface="Abadi" panose="020B0604020104020204" pitchFamily="34" charset="0"/>
                <a:cs typeface="Carlito"/>
              </a:rPr>
              <a:t>from </a:t>
            </a:r>
            <a:r>
              <a:rPr sz="2000" dirty="0">
                <a:solidFill>
                  <a:srgbClr val="404040"/>
                </a:solidFill>
                <a:latin typeface="Abadi" panose="020B0604020104020204" pitchFamily="34" charset="0"/>
                <a:cs typeface="Carlito"/>
              </a:rPr>
              <a:t>0-10000 </a:t>
            </a:r>
            <a:r>
              <a:rPr sz="2000" spc="-20" dirty="0">
                <a:solidFill>
                  <a:srgbClr val="404040"/>
                </a:solidFill>
                <a:latin typeface="Abadi" panose="020B0604020104020204" pitchFamily="34" charset="0"/>
                <a:cs typeface="Carlito"/>
              </a:rPr>
              <a:t>instead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the  </a:t>
            </a:r>
            <a:r>
              <a:rPr sz="2000" spc="-20" dirty="0">
                <a:solidFill>
                  <a:srgbClr val="404040"/>
                </a:solidFill>
                <a:latin typeface="Abadi" panose="020B0604020104020204" pitchFamily="34" charset="0"/>
                <a:cs typeface="Carlito"/>
              </a:rPr>
              <a:t>max </a:t>
            </a:r>
            <a:r>
              <a:rPr sz="2000" spc="-25" dirty="0">
                <a:solidFill>
                  <a:srgbClr val="404040"/>
                </a:solidFill>
                <a:latin typeface="Abadi" panose="020B0604020104020204" pitchFamily="34" charset="0"/>
                <a:cs typeface="Carlito"/>
              </a:rPr>
              <a:t>Payload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15600. </a:t>
            </a:r>
            <a:r>
              <a:rPr sz="2000" spc="-5" dirty="0">
                <a:solidFill>
                  <a:srgbClr val="404040"/>
                </a:solidFill>
                <a:latin typeface="Abadi" panose="020B0604020104020204" pitchFamily="34" charset="0"/>
                <a:cs typeface="Carlito"/>
              </a:rPr>
              <a:t>Class </a:t>
            </a:r>
            <a:r>
              <a:rPr sz="2000" spc="-20" dirty="0">
                <a:solidFill>
                  <a:srgbClr val="404040"/>
                </a:solidFill>
                <a:latin typeface="Abadi" panose="020B0604020104020204" pitchFamily="34" charset="0"/>
                <a:cs typeface="Carlito"/>
              </a:rPr>
              <a:t>indicates </a:t>
            </a:r>
            <a:r>
              <a:rPr sz="2000" dirty="0">
                <a:solidFill>
                  <a:srgbClr val="404040"/>
                </a:solidFill>
                <a:latin typeface="Abadi" panose="020B0604020104020204" pitchFamily="34" charset="0"/>
                <a:cs typeface="Carlito"/>
              </a:rPr>
              <a:t>1 </a:t>
            </a:r>
            <a:r>
              <a:rPr sz="2000" spc="-30" dirty="0">
                <a:solidFill>
                  <a:srgbClr val="404040"/>
                </a:solidFill>
                <a:latin typeface="Abadi" panose="020B0604020104020204" pitchFamily="34" charset="0"/>
                <a:cs typeface="Carlito"/>
              </a:rPr>
              <a:t>for </a:t>
            </a:r>
            <a:r>
              <a:rPr sz="2000" spc="-5" dirty="0">
                <a:solidFill>
                  <a:srgbClr val="404040"/>
                </a:solidFill>
                <a:latin typeface="Abadi" panose="020B0604020104020204" pitchFamily="34" charset="0"/>
                <a:cs typeface="Carlito"/>
              </a:rPr>
              <a:t>successful </a:t>
            </a:r>
            <a:r>
              <a:rPr sz="2000" dirty="0">
                <a:solidFill>
                  <a:srgbClr val="404040"/>
                </a:solidFill>
                <a:latin typeface="Abadi" panose="020B0604020104020204" pitchFamily="34" charset="0"/>
                <a:cs typeface="Carlito"/>
              </a:rPr>
              <a:t>landing and 0 </a:t>
            </a:r>
            <a:r>
              <a:rPr sz="2000" spc="-30"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failure. </a:t>
            </a:r>
            <a:r>
              <a:rPr sz="2000" spc="-25" dirty="0">
                <a:solidFill>
                  <a:srgbClr val="404040"/>
                </a:solidFill>
                <a:latin typeface="Abadi" panose="020B0604020104020204" pitchFamily="34" charset="0"/>
                <a:cs typeface="Carlito"/>
              </a:rPr>
              <a:t>Scatter </a:t>
            </a:r>
            <a:r>
              <a:rPr sz="2000" spc="-5" dirty="0">
                <a:solidFill>
                  <a:srgbClr val="404040"/>
                </a:solidFill>
                <a:latin typeface="Abadi" panose="020B0604020104020204" pitchFamily="34" charset="0"/>
                <a:cs typeface="Carlito"/>
              </a:rPr>
              <a:t>plot also  accounts </a:t>
            </a:r>
            <a:r>
              <a:rPr sz="2000" spc="-25" dirty="0">
                <a:solidFill>
                  <a:srgbClr val="404040"/>
                </a:solidFill>
                <a:latin typeface="Abadi" panose="020B0604020104020204" pitchFamily="34" charset="0"/>
                <a:cs typeface="Carlito"/>
              </a:rPr>
              <a:t>for </a:t>
            </a:r>
            <a:r>
              <a:rPr sz="2000" spc="-20" dirty="0">
                <a:solidFill>
                  <a:srgbClr val="404040"/>
                </a:solidFill>
                <a:latin typeface="Abadi" panose="020B0604020104020204" pitchFamily="34" charset="0"/>
                <a:cs typeface="Carlito"/>
              </a:rPr>
              <a:t>booster </a:t>
            </a:r>
            <a:r>
              <a:rPr sz="2000" spc="-25" dirty="0">
                <a:solidFill>
                  <a:srgbClr val="404040"/>
                </a:solidFill>
                <a:latin typeface="Abadi" panose="020B0604020104020204" pitchFamily="34" charset="0"/>
                <a:cs typeface="Carlito"/>
              </a:rPr>
              <a:t>version </a:t>
            </a:r>
            <a:r>
              <a:rPr sz="2000" spc="-20" dirty="0">
                <a:solidFill>
                  <a:srgbClr val="404040"/>
                </a:solidFill>
                <a:latin typeface="Abadi" panose="020B0604020104020204" pitchFamily="34" charset="0"/>
                <a:cs typeface="Carlito"/>
              </a:rPr>
              <a:t>category </a:t>
            </a:r>
            <a:r>
              <a:rPr sz="2000" spc="-5" dirty="0">
                <a:solidFill>
                  <a:srgbClr val="404040"/>
                </a:solidFill>
                <a:latin typeface="Abadi" panose="020B0604020104020204" pitchFamily="34" charset="0"/>
                <a:cs typeface="Carlito"/>
              </a:rPr>
              <a:t>in color </a:t>
            </a:r>
            <a:r>
              <a:rPr sz="2000" dirty="0">
                <a:solidFill>
                  <a:srgbClr val="404040"/>
                </a:solidFill>
                <a:latin typeface="Abadi" panose="020B0604020104020204" pitchFamily="34" charset="0"/>
                <a:cs typeface="Carlito"/>
              </a:rPr>
              <a:t>and number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launches </a:t>
            </a:r>
            <a:r>
              <a:rPr sz="2000" spc="-5" dirty="0">
                <a:solidFill>
                  <a:srgbClr val="404040"/>
                </a:solidFill>
                <a:latin typeface="Abadi" panose="020B0604020104020204" pitchFamily="34" charset="0"/>
                <a:cs typeface="Carlito"/>
              </a:rPr>
              <a:t>in </a:t>
            </a:r>
            <a:r>
              <a:rPr sz="2000" spc="-15" dirty="0">
                <a:solidFill>
                  <a:srgbClr val="404040"/>
                </a:solidFill>
                <a:latin typeface="Abadi" panose="020B0604020104020204" pitchFamily="34" charset="0"/>
                <a:cs typeface="Carlito"/>
              </a:rPr>
              <a:t>point </a:t>
            </a:r>
            <a:r>
              <a:rPr sz="2000" spc="-25" dirty="0">
                <a:solidFill>
                  <a:srgbClr val="404040"/>
                </a:solidFill>
                <a:latin typeface="Abadi" panose="020B0604020104020204" pitchFamily="34" charset="0"/>
                <a:cs typeface="Carlito"/>
              </a:rPr>
              <a:t>size. </a:t>
            </a:r>
            <a:r>
              <a:rPr sz="2000" spc="-5" dirty="0">
                <a:solidFill>
                  <a:srgbClr val="404040"/>
                </a:solidFill>
                <a:latin typeface="Abadi" panose="020B0604020104020204" pitchFamily="34" charset="0"/>
                <a:cs typeface="Carlito"/>
              </a:rPr>
              <a:t>In </a:t>
            </a:r>
            <a:r>
              <a:rPr sz="2000" dirty="0">
                <a:solidFill>
                  <a:srgbClr val="404040"/>
                </a:solidFill>
                <a:latin typeface="Abadi" panose="020B0604020104020204" pitchFamily="34" charset="0"/>
                <a:cs typeface="Carlito"/>
              </a:rPr>
              <a:t>this  </a:t>
            </a:r>
            <a:r>
              <a:rPr sz="2000" spc="-5" dirty="0">
                <a:solidFill>
                  <a:srgbClr val="404040"/>
                </a:solidFill>
                <a:latin typeface="Abadi" panose="020B0604020104020204" pitchFamily="34" charset="0"/>
                <a:cs typeface="Carlito"/>
              </a:rPr>
              <a:t>particular </a:t>
            </a:r>
            <a:r>
              <a:rPr sz="2000" spc="-20" dirty="0">
                <a:solidFill>
                  <a:srgbClr val="404040"/>
                </a:solidFill>
                <a:latin typeface="Abadi" panose="020B0604020104020204" pitchFamily="34" charset="0"/>
                <a:cs typeface="Carlito"/>
              </a:rPr>
              <a:t>range </a:t>
            </a:r>
            <a:r>
              <a:rPr sz="2000" spc="-5" dirty="0">
                <a:solidFill>
                  <a:srgbClr val="404040"/>
                </a:solidFill>
                <a:latin typeface="Abadi" panose="020B0604020104020204" pitchFamily="34" charset="0"/>
                <a:cs typeface="Carlito"/>
              </a:rPr>
              <a:t>of </a:t>
            </a:r>
            <a:r>
              <a:rPr sz="2000" dirty="0">
                <a:solidFill>
                  <a:srgbClr val="404040"/>
                </a:solidFill>
                <a:latin typeface="Abadi" panose="020B0604020104020204" pitchFamily="34" charset="0"/>
                <a:cs typeface="Carlito"/>
              </a:rPr>
              <a:t>0-6000, </a:t>
            </a:r>
            <a:r>
              <a:rPr sz="2000" spc="-20" dirty="0">
                <a:solidFill>
                  <a:srgbClr val="404040"/>
                </a:solidFill>
                <a:latin typeface="Abadi" panose="020B0604020104020204" pitchFamily="34" charset="0"/>
                <a:cs typeface="Carlito"/>
              </a:rPr>
              <a:t>interestingly </a:t>
            </a:r>
            <a:r>
              <a:rPr sz="2000" spc="-5" dirty="0">
                <a:solidFill>
                  <a:srgbClr val="404040"/>
                </a:solidFill>
                <a:latin typeface="Abadi" panose="020B0604020104020204" pitchFamily="34" charset="0"/>
                <a:cs typeface="Carlito"/>
              </a:rPr>
              <a:t>there </a:t>
            </a:r>
            <a:r>
              <a:rPr sz="2000" spc="-20" dirty="0">
                <a:solidFill>
                  <a:srgbClr val="404040"/>
                </a:solidFill>
                <a:latin typeface="Abadi" panose="020B0604020104020204" pitchFamily="34" charset="0"/>
                <a:cs typeface="Carlito"/>
              </a:rPr>
              <a:t>are two failed </a:t>
            </a:r>
            <a:r>
              <a:rPr sz="2000" dirty="0">
                <a:solidFill>
                  <a:srgbClr val="404040"/>
                </a:solidFill>
                <a:latin typeface="Abadi" panose="020B0604020104020204" pitchFamily="34" charset="0"/>
                <a:cs typeface="Carlito"/>
              </a:rPr>
              <a:t>landings </a:t>
            </a:r>
            <a:r>
              <a:rPr sz="2000" spc="-5" dirty="0">
                <a:solidFill>
                  <a:srgbClr val="404040"/>
                </a:solidFill>
                <a:latin typeface="Abadi" panose="020B0604020104020204" pitchFamily="34" charset="0"/>
                <a:cs typeface="Carlito"/>
              </a:rPr>
              <a:t>with payloads of </a:t>
            </a:r>
            <a:r>
              <a:rPr sz="2000" spc="-45" dirty="0">
                <a:solidFill>
                  <a:srgbClr val="404040"/>
                </a:solidFill>
                <a:latin typeface="Abadi" panose="020B0604020104020204" pitchFamily="34" charset="0"/>
                <a:cs typeface="Carlito"/>
              </a:rPr>
              <a:t>zero</a:t>
            </a:r>
            <a:r>
              <a:rPr sz="2000" spc="-30" dirty="0">
                <a:solidFill>
                  <a:srgbClr val="404040"/>
                </a:solidFill>
                <a:latin typeface="Abadi" panose="020B0604020104020204" pitchFamily="34" charset="0"/>
                <a:cs typeface="Carlito"/>
              </a:rPr>
              <a:t> </a:t>
            </a:r>
            <a:r>
              <a:rPr sz="2000" dirty="0">
                <a:solidFill>
                  <a:srgbClr val="404040"/>
                </a:solidFill>
                <a:latin typeface="Abadi" panose="020B0604020104020204" pitchFamily="34" charset="0"/>
                <a:cs typeface="Carlito"/>
              </a:rPr>
              <a:t>kg.</a:t>
            </a:r>
            <a:endParaRPr sz="2000" dirty="0">
              <a:latin typeface="Abadi" panose="020B0604020104020204" pitchFamily="34" charset="0"/>
              <a:cs typeface="Carlito"/>
            </a:endParaRPr>
          </a:p>
        </p:txBody>
      </p:sp>
      <p:sp>
        <p:nvSpPr>
          <p:cNvPr id="9" name="object 4">
            <a:extLst>
              <a:ext uri="{FF2B5EF4-FFF2-40B4-BE49-F238E27FC236}">
                <a16:creationId xmlns:a16="http://schemas.microsoft.com/office/drawing/2014/main" id="{4260D469-CEA8-E7C9-B0F3-0FDE5DCF2ABD}"/>
              </a:ext>
            </a:extLst>
          </p:cNvPr>
          <p:cNvSpPr/>
          <p:nvPr/>
        </p:nvSpPr>
        <p:spPr>
          <a:xfrm>
            <a:off x="138557" y="1424498"/>
            <a:ext cx="11866927" cy="305860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016499"/>
            <a:ext cx="10515600" cy="1410711"/>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All models had virtually the same accuracy on the test set at 83.33% accuracy.  It should be noted that test size is small at only sample size of 18.</a:t>
            </a:r>
          </a:p>
          <a:p>
            <a:pPr>
              <a:lnSpc>
                <a:spcPct val="100000"/>
              </a:lnSpc>
              <a:spcBef>
                <a:spcPts val="1400"/>
              </a:spcBef>
            </a:pPr>
            <a:r>
              <a:rPr lang="en-US" sz="2200" dirty="0">
                <a:solidFill>
                  <a:schemeClr val="accent3">
                    <a:lumMod val="25000"/>
                  </a:schemeClr>
                </a:solidFill>
                <a:latin typeface="Abadi"/>
              </a:rPr>
              <a:t>This can cause large variance in accuracy results, such as those in Decision Tree Classifier model in repeated runs.</a:t>
            </a:r>
          </a:p>
          <a:p>
            <a:pPr>
              <a:lnSpc>
                <a:spcPct val="100000"/>
              </a:lnSpc>
              <a:spcBef>
                <a:spcPts val="1400"/>
              </a:spcBef>
            </a:pPr>
            <a:r>
              <a:rPr lang="en-US" sz="2200" dirty="0">
                <a:solidFill>
                  <a:schemeClr val="accent3">
                    <a:lumMod val="25000"/>
                  </a:schemeClr>
                </a:solidFill>
                <a:latin typeface="Abadi"/>
              </a:rPr>
              <a:t>We likely need more data to determine the best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7">
            <a:extLst>
              <a:ext uri="{FF2B5EF4-FFF2-40B4-BE49-F238E27FC236}">
                <a16:creationId xmlns:a16="http://schemas.microsoft.com/office/drawing/2014/main" id="{AFFDA48F-01A7-1D21-C531-666499F295CE}"/>
              </a:ext>
            </a:extLst>
          </p:cNvPr>
          <p:cNvSpPr/>
          <p:nvPr/>
        </p:nvSpPr>
        <p:spPr>
          <a:xfrm>
            <a:off x="3111500" y="14737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181599"/>
            <a:ext cx="10202789" cy="1410711"/>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all models performed the same for the test set, the confusion matrix is the same across all models.  The models predicted 12 successful landings when the true label was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unsuccessful landings when the true label was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predicted 3 successful landings when the true label was unsuccessful landings (false positives).  Our models over predict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7">
            <a:extLst>
              <a:ext uri="{FF2B5EF4-FFF2-40B4-BE49-F238E27FC236}">
                <a16:creationId xmlns:a16="http://schemas.microsoft.com/office/drawing/2014/main" id="{A342C6FD-8DDA-52C7-991D-34A4D4A5E069}"/>
              </a:ext>
            </a:extLst>
          </p:cNvPr>
          <p:cNvSpPr/>
          <p:nvPr/>
        </p:nvSpPr>
        <p:spPr>
          <a:xfrm>
            <a:off x="2846832" y="1484824"/>
            <a:ext cx="4541520" cy="3453383"/>
          </a:xfrm>
          <a:prstGeom prst="rect">
            <a:avLst/>
          </a:prstGeom>
          <a:blipFill>
            <a:blip r:embed="rId3" cstate="print"/>
            <a:stretch>
              <a:fillRect/>
            </a:stretch>
          </a:blipFill>
        </p:spPr>
        <p:txBody>
          <a:bodyPr wrap="square" lIns="0" tIns="0" rIns="0" bIns="0" rtlCol="0"/>
          <a:lstStyle/>
          <a:p>
            <a:endParaRPr/>
          </a:p>
        </p:txBody>
      </p:sp>
      <p:sp>
        <p:nvSpPr>
          <p:cNvPr id="3" name="object 8">
            <a:extLst>
              <a:ext uri="{FF2B5EF4-FFF2-40B4-BE49-F238E27FC236}">
                <a16:creationId xmlns:a16="http://schemas.microsoft.com/office/drawing/2014/main" id="{A8E0871E-55AE-44DA-2BE1-D8B014C88127}"/>
              </a:ext>
            </a:extLst>
          </p:cNvPr>
          <p:cNvSpPr txBox="1"/>
          <p:nvPr/>
        </p:nvSpPr>
        <p:spPr>
          <a:xfrm>
            <a:off x="8153781" y="2629475"/>
            <a:ext cx="2162175" cy="112082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Abadi" panose="020B0604020104020204" pitchFamily="34" charset="0"/>
                <a:cs typeface="Carlito"/>
              </a:rPr>
              <a:t>Correct predictions are  </a:t>
            </a:r>
            <a:r>
              <a:rPr sz="1800" spc="-5" dirty="0">
                <a:latin typeface="Abadi" panose="020B0604020104020204" pitchFamily="34" charset="0"/>
                <a:cs typeface="Carlito"/>
              </a:rPr>
              <a:t>on </a:t>
            </a:r>
            <a:r>
              <a:rPr sz="1800" dirty="0">
                <a:latin typeface="Abadi" panose="020B0604020104020204" pitchFamily="34" charset="0"/>
                <a:cs typeface="Carlito"/>
              </a:rPr>
              <a:t>a </a:t>
            </a:r>
            <a:r>
              <a:rPr sz="1800" spc="-10" dirty="0">
                <a:latin typeface="Abadi" panose="020B0604020104020204" pitchFamily="34" charset="0"/>
                <a:cs typeface="Carlito"/>
              </a:rPr>
              <a:t>diagonal </a:t>
            </a:r>
            <a:r>
              <a:rPr sz="1800" spc="-20" dirty="0">
                <a:latin typeface="Abadi" panose="020B0604020104020204" pitchFamily="34" charset="0"/>
                <a:cs typeface="Carlito"/>
              </a:rPr>
              <a:t>from </a:t>
            </a:r>
            <a:r>
              <a:rPr sz="1800" spc="-15" dirty="0">
                <a:latin typeface="Abadi" panose="020B0604020104020204" pitchFamily="34" charset="0"/>
                <a:cs typeface="Carlito"/>
              </a:rPr>
              <a:t>top  </a:t>
            </a:r>
            <a:r>
              <a:rPr sz="1800" spc="-5" dirty="0">
                <a:latin typeface="Abadi" panose="020B0604020104020204" pitchFamily="34" charset="0"/>
                <a:cs typeface="Carlito"/>
              </a:rPr>
              <a:t>left </a:t>
            </a:r>
            <a:r>
              <a:rPr sz="1800" spc="-15" dirty="0">
                <a:latin typeface="Abadi" panose="020B0604020104020204" pitchFamily="34" charset="0"/>
                <a:cs typeface="Carlito"/>
              </a:rPr>
              <a:t>to </a:t>
            </a:r>
            <a:r>
              <a:rPr sz="1800" spc="-20" dirty="0">
                <a:latin typeface="Abadi" panose="020B0604020104020204" pitchFamily="34" charset="0"/>
                <a:cs typeface="Carlito"/>
              </a:rPr>
              <a:t>bottom</a:t>
            </a:r>
            <a:r>
              <a:rPr sz="1800" spc="-80" dirty="0">
                <a:latin typeface="Abadi" panose="020B0604020104020204" pitchFamily="34" charset="0"/>
                <a:cs typeface="Carlito"/>
              </a:rPr>
              <a:t> </a:t>
            </a:r>
            <a:r>
              <a:rPr sz="1800" spc="-5" dirty="0">
                <a:latin typeface="Abadi" panose="020B0604020104020204" pitchFamily="34" charset="0"/>
                <a:cs typeface="Carlito"/>
              </a:rPr>
              <a:t>right.</a:t>
            </a:r>
            <a:endParaRPr sz="1800" dirty="0">
              <a:latin typeface="Abadi" panose="020B0604020104020204" pitchFamily="34" charset="0"/>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lnSpcReduction="20000"/>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gn="just">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gn="just">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gn="just">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gn="just">
              <a:lnSpc>
                <a:spcPct val="100000"/>
              </a:lnSpc>
              <a:spcBef>
                <a:spcPts val="1400"/>
              </a:spcBef>
            </a:pPr>
            <a:r>
              <a:rPr lang="en-US" sz="2200" dirty="0">
                <a:solidFill>
                  <a:schemeClr val="accent3">
                    <a:lumMod val="25000"/>
                  </a:schemeClr>
                </a:solidFill>
                <a:latin typeface="Abadi" panose="020B0604020104020204" pitchFamily="34" charset="0"/>
              </a:rPr>
              <a:t>Allon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gn="just">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gn="just">
              <a:lnSpc>
                <a:spcPct val="100000"/>
              </a:lnSpc>
              <a:spcBef>
                <a:spcPts val="600"/>
              </a:spcBef>
              <a:buNone/>
            </a:pPr>
            <a:r>
              <a:rPr lang="en-ID" sz="2000" b="1" u="heavy" dirty="0">
                <a:solidFill>
                  <a:srgbClr val="404040"/>
                </a:solidFill>
                <a:uFill>
                  <a:solidFill>
                    <a:srgbClr val="404040"/>
                  </a:solidFill>
                </a:uFill>
                <a:latin typeface="Abadi" panose="020B0604020104020204" pitchFamily="34" charset="0"/>
                <a:cs typeface="Carlito"/>
              </a:rPr>
              <a:t>GitHub </a:t>
            </a:r>
            <a:r>
              <a:rPr lang="en-ID" sz="2000" b="1" u="heavy" spc="-10" dirty="0">
                <a:solidFill>
                  <a:srgbClr val="404040"/>
                </a:solidFill>
                <a:uFill>
                  <a:solidFill>
                    <a:srgbClr val="404040"/>
                  </a:solidFill>
                </a:uFill>
                <a:latin typeface="Abadi" panose="020B0604020104020204" pitchFamily="34" charset="0"/>
                <a:cs typeface="Carlito"/>
              </a:rPr>
              <a:t>repository</a:t>
            </a:r>
            <a:r>
              <a:rPr lang="en-ID" sz="2000" b="1" u="heavy" spc="-40" dirty="0">
                <a:solidFill>
                  <a:srgbClr val="404040"/>
                </a:solidFill>
                <a:uFill>
                  <a:solidFill>
                    <a:srgbClr val="404040"/>
                  </a:solidFill>
                </a:uFill>
                <a:latin typeface="Abadi" panose="020B0604020104020204" pitchFamily="34" charset="0"/>
                <a:cs typeface="Carlito"/>
              </a:rPr>
              <a:t> </a:t>
            </a:r>
            <a:r>
              <a:rPr lang="en-ID" sz="2000" b="1" u="heavy" spc="-5" dirty="0" err="1">
                <a:solidFill>
                  <a:srgbClr val="404040"/>
                </a:solidFill>
                <a:uFill>
                  <a:solidFill>
                    <a:srgbClr val="404040"/>
                  </a:solidFill>
                </a:uFill>
                <a:latin typeface="Abadi" panose="020B0604020104020204" pitchFamily="34" charset="0"/>
                <a:cs typeface="Carlito"/>
              </a:rPr>
              <a:t>url</a:t>
            </a:r>
            <a:r>
              <a:rPr lang="en-ID" sz="2000" b="1" u="heavy" spc="-5" dirty="0">
                <a:solidFill>
                  <a:srgbClr val="404040"/>
                </a:solidFill>
                <a:uFill>
                  <a:solidFill>
                    <a:srgbClr val="404040"/>
                  </a:solidFill>
                </a:uFill>
                <a:latin typeface="Abadi" panose="020B0604020104020204" pitchFamily="34" charset="0"/>
                <a:cs typeface="Carlito"/>
              </a:rPr>
              <a:t>:</a:t>
            </a:r>
            <a:endParaRPr lang="en-ID" sz="2000" b="1" dirty="0">
              <a:latin typeface="Abadi" panose="020B0604020104020204" pitchFamily="34" charset="0"/>
              <a:cs typeface="Carlito"/>
            </a:endParaRPr>
          </a:p>
          <a:p>
            <a:pPr marL="0" indent="0" algn="just">
              <a:lnSpc>
                <a:spcPct val="100000"/>
              </a:lnSpc>
              <a:spcBef>
                <a:spcPts val="600"/>
              </a:spcBef>
              <a:buNone/>
            </a:pPr>
            <a:r>
              <a:rPr lang="en-ID" sz="2000" u="heavy" spc="-10" dirty="0">
                <a:solidFill>
                  <a:srgbClr val="800080"/>
                </a:solidFill>
                <a:uFill>
                  <a:solidFill>
                    <a:srgbClr val="800080"/>
                  </a:solidFill>
                </a:uFill>
                <a:latin typeface="Abadi" panose="020B0604020104020204" pitchFamily="34" charset="0"/>
                <a:cs typeface="Carlito"/>
                <a:hlinkClick r:id="rId4"/>
              </a:rPr>
              <a:t>https://</a:t>
            </a:r>
            <a:r>
              <a:rPr lang="en-ID" sz="2000" u="heavy" spc="-10" dirty="0" err="1">
                <a:solidFill>
                  <a:srgbClr val="800080"/>
                </a:solidFill>
                <a:uFill>
                  <a:solidFill>
                    <a:srgbClr val="800080"/>
                  </a:solidFill>
                </a:uFill>
                <a:latin typeface="Abadi" panose="020B0604020104020204" pitchFamily="34" charset="0"/>
                <a:cs typeface="Carlito"/>
                <a:hlinkClick r:id="rId4"/>
              </a:rPr>
              <a:t>github.com</a:t>
            </a:r>
            <a:r>
              <a:rPr lang="en-ID" sz="2000" u="heavy" spc="-10" dirty="0">
                <a:solidFill>
                  <a:srgbClr val="800080"/>
                </a:solidFill>
                <a:uFill>
                  <a:solidFill>
                    <a:srgbClr val="800080"/>
                  </a:solidFill>
                </a:uFill>
                <a:latin typeface="Abadi" panose="020B0604020104020204" pitchFamily="34" charset="0"/>
                <a:cs typeface="Carlito"/>
                <a:hlinkClick r:id="rId4"/>
              </a:rPr>
              <a:t>/</a:t>
            </a:r>
            <a:r>
              <a:rPr lang="en-ID" sz="2000" u="heavy" spc="-10" dirty="0" err="1">
                <a:solidFill>
                  <a:srgbClr val="800080"/>
                </a:solidFill>
                <a:uFill>
                  <a:solidFill>
                    <a:srgbClr val="800080"/>
                  </a:solidFill>
                </a:uFill>
                <a:latin typeface="Abadi" panose="020B0604020104020204" pitchFamily="34" charset="0"/>
                <a:cs typeface="Carlito"/>
                <a:hlinkClick r:id="rId4"/>
              </a:rPr>
              <a:t>rmulyana</a:t>
            </a:r>
            <a:r>
              <a:rPr lang="en-ID" sz="2000" u="heavy" spc="-10" dirty="0">
                <a:solidFill>
                  <a:srgbClr val="800080"/>
                </a:solidFill>
                <a:uFill>
                  <a:solidFill>
                    <a:srgbClr val="800080"/>
                  </a:solidFill>
                </a:uFill>
                <a:latin typeface="Abadi" panose="020B0604020104020204" pitchFamily="34" charset="0"/>
                <a:cs typeface="Carlito"/>
                <a:hlinkClick r:id="rId4"/>
              </a:rPr>
              <a:t>/</a:t>
            </a:r>
            <a:r>
              <a:rPr lang="en-ID" sz="2000" u="heavy" spc="-10" dirty="0" err="1">
                <a:solidFill>
                  <a:srgbClr val="800080"/>
                </a:solidFill>
                <a:uFill>
                  <a:solidFill>
                    <a:srgbClr val="800080"/>
                  </a:solidFill>
                </a:uFill>
                <a:latin typeface="Abadi" panose="020B0604020104020204" pitchFamily="34" charset="0"/>
                <a:cs typeface="Carlito"/>
                <a:hlinkClick r:id="rId4"/>
              </a:rPr>
              <a:t>DataScienceCapstone</a:t>
            </a:r>
            <a:endParaRPr lang="en-ID" sz="2000" dirty="0">
              <a:latin typeface="Abadi" panose="020B0604020104020204" pitchFamily="34" charset="0"/>
              <a:cs typeface="Carlito"/>
            </a:endParaRPr>
          </a:p>
          <a:p>
            <a:pPr algn="just">
              <a:lnSpc>
                <a:spcPct val="100000"/>
              </a:lnSpc>
              <a:spcBef>
                <a:spcPts val="600"/>
              </a:spcBef>
            </a:pPr>
            <a:endParaRPr lang="en-ID" sz="2000" dirty="0">
              <a:latin typeface="Abadi" panose="020B0604020104020204" pitchFamily="34" charset="0"/>
              <a:cs typeface="Carlito"/>
            </a:endParaRPr>
          </a:p>
          <a:p>
            <a:pPr marL="0" indent="0" algn="just">
              <a:lnSpc>
                <a:spcPct val="100000"/>
              </a:lnSpc>
              <a:spcBef>
                <a:spcPts val="600"/>
              </a:spcBef>
              <a:buNone/>
            </a:pPr>
            <a:r>
              <a:rPr lang="en-ID" sz="2000" b="1" u="heavy" spc="-5" dirty="0">
                <a:solidFill>
                  <a:srgbClr val="404040"/>
                </a:solidFill>
                <a:uFill>
                  <a:solidFill>
                    <a:srgbClr val="404040"/>
                  </a:solidFill>
                </a:uFill>
                <a:latin typeface="Abadi" panose="020B0604020104020204" pitchFamily="34" charset="0"/>
                <a:cs typeface="Carlito"/>
              </a:rPr>
              <a:t>Instructors:</a:t>
            </a:r>
            <a:endParaRPr lang="en-ID" sz="2000" b="1" u="heavy" spc="-5" dirty="0">
              <a:uFill>
                <a:solidFill>
                  <a:srgbClr val="404040"/>
                </a:solidFill>
              </a:uFill>
              <a:latin typeface="Abadi" panose="020B0604020104020204" pitchFamily="34" charset="0"/>
              <a:cs typeface="Carlito"/>
            </a:endParaRPr>
          </a:p>
          <a:p>
            <a:pPr marL="0" indent="0" algn="just">
              <a:lnSpc>
                <a:spcPct val="100000"/>
              </a:lnSpc>
              <a:spcBef>
                <a:spcPts val="600"/>
              </a:spcBef>
              <a:buNone/>
            </a:pPr>
            <a:r>
              <a:rPr lang="en-ID" sz="2000" i="0" dirty="0">
                <a:solidFill>
                  <a:srgbClr val="24292F"/>
                </a:solidFill>
                <a:effectLst/>
                <a:latin typeface="Abadi" panose="020B0604020104020204" pitchFamily="34" charset="0"/>
              </a:rPr>
              <a:t>IBM Skills Network Team, Abhishek </a:t>
            </a:r>
            <a:r>
              <a:rPr lang="en-ID" sz="2000" i="0" dirty="0" err="1">
                <a:solidFill>
                  <a:srgbClr val="24292F"/>
                </a:solidFill>
                <a:effectLst/>
                <a:latin typeface="Abadi" panose="020B0604020104020204" pitchFamily="34" charset="0"/>
              </a:rPr>
              <a:t>Gagneja</a:t>
            </a:r>
            <a:r>
              <a:rPr lang="en-ID" sz="2000" i="0" dirty="0">
                <a:solidFill>
                  <a:srgbClr val="24292F"/>
                </a:solidFill>
                <a:effectLst/>
                <a:latin typeface="Abadi" panose="020B0604020104020204" pitchFamily="34" charset="0"/>
              </a:rPr>
              <a:t>, Joseph </a:t>
            </a:r>
            <a:r>
              <a:rPr lang="en-ID" sz="2000" i="0" dirty="0" err="1">
                <a:solidFill>
                  <a:srgbClr val="24292F"/>
                </a:solidFill>
                <a:effectLst/>
                <a:latin typeface="Abadi" panose="020B0604020104020204" pitchFamily="34" charset="0"/>
              </a:rPr>
              <a:t>Santarcangelo</a:t>
            </a:r>
            <a:r>
              <a:rPr lang="en-ID" sz="2000" i="0" dirty="0">
                <a:solidFill>
                  <a:srgbClr val="24292F"/>
                </a:solidFill>
                <a:effectLst/>
                <a:latin typeface="Abadi" panose="020B0604020104020204" pitchFamily="34" charset="0"/>
              </a:rPr>
              <a:t>, Alex </a:t>
            </a:r>
            <a:r>
              <a:rPr lang="en-ID" sz="2000" i="0" dirty="0" err="1">
                <a:solidFill>
                  <a:srgbClr val="24292F"/>
                </a:solidFill>
                <a:effectLst/>
                <a:latin typeface="Abadi" panose="020B0604020104020204" pitchFamily="34" charset="0"/>
              </a:rPr>
              <a:t>Aklson</a:t>
            </a:r>
            <a:r>
              <a:rPr lang="en-ID" sz="2000" i="0" dirty="0">
                <a:solidFill>
                  <a:srgbClr val="24292F"/>
                </a:solidFill>
                <a:effectLst/>
                <a:latin typeface="Abadi" panose="020B0604020104020204" pitchFamily="34" charset="0"/>
              </a:rPr>
              <a:t>, </a:t>
            </a:r>
            <a:r>
              <a:rPr lang="en-ID" sz="2000" i="0" dirty="0" err="1">
                <a:solidFill>
                  <a:srgbClr val="24292F"/>
                </a:solidFill>
                <a:effectLst/>
                <a:latin typeface="Abadi" panose="020B0604020104020204" pitchFamily="34" charset="0"/>
              </a:rPr>
              <a:t>Saishruthi</a:t>
            </a:r>
            <a:r>
              <a:rPr lang="en-ID" sz="2000" i="0" dirty="0">
                <a:solidFill>
                  <a:srgbClr val="24292F"/>
                </a:solidFill>
                <a:effectLst/>
                <a:latin typeface="Abadi" panose="020B0604020104020204" pitchFamily="34" charset="0"/>
              </a:rPr>
              <a:t> Swaminathan, Hima Vasudevan, </a:t>
            </a:r>
            <a:r>
              <a:rPr lang="en-ID" sz="2000" i="0" dirty="0" err="1">
                <a:solidFill>
                  <a:srgbClr val="24292F"/>
                </a:solidFill>
                <a:effectLst/>
                <a:latin typeface="Abadi" panose="020B0604020104020204" pitchFamily="34" charset="0"/>
              </a:rPr>
              <a:t>Aije</a:t>
            </a:r>
            <a:r>
              <a:rPr lang="en-ID" sz="2000" i="0" dirty="0">
                <a:solidFill>
                  <a:srgbClr val="24292F"/>
                </a:solidFill>
                <a:effectLst/>
                <a:latin typeface="Abadi" panose="020B0604020104020204" pitchFamily="34" charset="0"/>
              </a:rPr>
              <a:t> </a:t>
            </a:r>
            <a:r>
              <a:rPr lang="en-ID" sz="2000" i="0" dirty="0" err="1">
                <a:solidFill>
                  <a:srgbClr val="24292F"/>
                </a:solidFill>
                <a:effectLst/>
                <a:latin typeface="Abadi" panose="020B0604020104020204" pitchFamily="34" charset="0"/>
              </a:rPr>
              <a:t>Egwaikhide</a:t>
            </a:r>
            <a:r>
              <a:rPr lang="en-ID" sz="2000" i="0" dirty="0">
                <a:solidFill>
                  <a:srgbClr val="24292F"/>
                </a:solidFill>
                <a:effectLst/>
                <a:latin typeface="Abadi" panose="020B0604020104020204" pitchFamily="34" charset="0"/>
              </a:rPr>
              <a:t>, Svetlana Levitan, </a:t>
            </a:r>
            <a:r>
              <a:rPr lang="en-ID" sz="2000" i="0" dirty="0" err="1">
                <a:solidFill>
                  <a:srgbClr val="24292F"/>
                </a:solidFill>
                <a:effectLst/>
                <a:latin typeface="Abadi" panose="020B0604020104020204" pitchFamily="34" charset="0"/>
              </a:rPr>
              <a:t>Dr.</a:t>
            </a:r>
            <a:r>
              <a:rPr lang="en-ID" sz="2000" i="0" dirty="0">
                <a:solidFill>
                  <a:srgbClr val="24292F"/>
                </a:solidFill>
                <a:effectLst/>
                <a:latin typeface="Abadi" panose="020B0604020104020204" pitchFamily="34" charset="0"/>
              </a:rPr>
              <a:t> Pooja, Romeo </a:t>
            </a:r>
            <a:r>
              <a:rPr lang="en-ID" sz="2000" i="0" dirty="0" err="1">
                <a:solidFill>
                  <a:srgbClr val="24292F"/>
                </a:solidFill>
                <a:effectLst/>
                <a:latin typeface="Abadi" panose="020B0604020104020204" pitchFamily="34" charset="0"/>
              </a:rPr>
              <a:t>Kienzler</a:t>
            </a:r>
            <a:r>
              <a:rPr lang="en-ID" sz="2000" i="0" dirty="0">
                <a:solidFill>
                  <a:srgbClr val="24292F"/>
                </a:solidFill>
                <a:effectLst/>
                <a:latin typeface="Abadi" panose="020B0604020104020204" pitchFamily="34" charset="0"/>
              </a:rPr>
              <a:t>, </a:t>
            </a:r>
            <a:r>
              <a:rPr lang="en-ID" sz="2000" i="0" dirty="0" err="1">
                <a:solidFill>
                  <a:srgbClr val="24292F"/>
                </a:solidFill>
                <a:effectLst/>
                <a:latin typeface="Abadi" panose="020B0604020104020204" pitchFamily="34" charset="0"/>
              </a:rPr>
              <a:t>Polong</a:t>
            </a:r>
            <a:r>
              <a:rPr lang="en-ID" sz="2000" i="0" dirty="0">
                <a:solidFill>
                  <a:srgbClr val="24292F"/>
                </a:solidFill>
                <a:effectLst/>
                <a:latin typeface="Abadi" panose="020B0604020104020204" pitchFamily="34" charset="0"/>
              </a:rPr>
              <a:t> Lin, Rav Ahuja, Saeed </a:t>
            </a:r>
            <a:r>
              <a:rPr lang="en-ID" sz="2000" i="0" dirty="0" err="1">
                <a:solidFill>
                  <a:srgbClr val="24292F"/>
                </a:solidFill>
                <a:effectLst/>
                <a:latin typeface="Abadi" panose="020B0604020104020204" pitchFamily="34" charset="0"/>
              </a:rPr>
              <a:t>Aghabozorgi</a:t>
            </a:r>
            <a:r>
              <a:rPr lang="en-ID" sz="2000" i="0" dirty="0">
                <a:solidFill>
                  <a:srgbClr val="24292F"/>
                </a:solidFill>
                <a:effectLst/>
                <a:latin typeface="Abadi" panose="020B0604020104020204" pitchFamily="34" charset="0"/>
              </a:rPr>
              <a:t>, Azim </a:t>
            </a:r>
            <a:r>
              <a:rPr lang="en-ID" sz="2000" i="0" dirty="0" err="1">
                <a:solidFill>
                  <a:srgbClr val="24292F"/>
                </a:solidFill>
                <a:effectLst/>
                <a:latin typeface="Abadi" panose="020B0604020104020204" pitchFamily="34" charset="0"/>
              </a:rPr>
              <a:t>Hirjani</a:t>
            </a:r>
            <a:r>
              <a:rPr lang="en-ID" sz="2000" i="0" dirty="0">
                <a:solidFill>
                  <a:srgbClr val="24292F"/>
                </a:solidFill>
                <a:effectLst/>
                <a:latin typeface="Abadi" panose="020B0604020104020204" pitchFamily="34" charset="0"/>
              </a:rPr>
              <a:t>, Yan Luo</a:t>
            </a:r>
          </a:p>
          <a:p>
            <a:pPr algn="just">
              <a:lnSpc>
                <a:spcPct val="100000"/>
              </a:lnSpc>
              <a:spcBef>
                <a:spcPts val="600"/>
              </a:spcBef>
            </a:pPr>
            <a:endParaRPr lang="en-ID" sz="2000" dirty="0">
              <a:latin typeface="Abadi" panose="020B0604020104020204" pitchFamily="34" charset="0"/>
              <a:cs typeface="Carlito"/>
            </a:endParaRPr>
          </a:p>
          <a:p>
            <a:pPr marL="0" indent="0" algn="just">
              <a:lnSpc>
                <a:spcPct val="100000"/>
              </a:lnSpc>
              <a:spcBef>
                <a:spcPts val="600"/>
              </a:spcBef>
              <a:buNone/>
            </a:pPr>
            <a:r>
              <a:rPr lang="en-ID" sz="2000" b="1" u="heavy" dirty="0">
                <a:solidFill>
                  <a:srgbClr val="404040"/>
                </a:solidFill>
                <a:uFill>
                  <a:solidFill>
                    <a:srgbClr val="404040"/>
                  </a:solidFill>
                </a:uFill>
                <a:latin typeface="Abadi" panose="020B0604020104020204" pitchFamily="34" charset="0"/>
                <a:cs typeface="Carlito"/>
              </a:rPr>
              <a:t>Special </a:t>
            </a:r>
            <a:r>
              <a:rPr lang="en-ID" sz="2000" b="1" u="heavy" spc="-15" dirty="0">
                <a:solidFill>
                  <a:srgbClr val="404040"/>
                </a:solidFill>
                <a:uFill>
                  <a:solidFill>
                    <a:srgbClr val="404040"/>
                  </a:solidFill>
                </a:uFill>
                <a:latin typeface="Abadi" panose="020B0604020104020204" pitchFamily="34" charset="0"/>
                <a:cs typeface="Carlito"/>
              </a:rPr>
              <a:t>Thanks </a:t>
            </a:r>
            <a:r>
              <a:rPr lang="en-ID" sz="2000" b="1" u="heavy" spc="-20" dirty="0">
                <a:solidFill>
                  <a:srgbClr val="404040"/>
                </a:solidFill>
                <a:uFill>
                  <a:solidFill>
                    <a:srgbClr val="404040"/>
                  </a:solidFill>
                </a:uFill>
                <a:latin typeface="Abadi" panose="020B0604020104020204" pitchFamily="34" charset="0"/>
                <a:cs typeface="Carlito"/>
              </a:rPr>
              <a:t>to </a:t>
            </a:r>
            <a:r>
              <a:rPr lang="en-ID" sz="2000" b="1" u="heavy" dirty="0">
                <a:solidFill>
                  <a:srgbClr val="404040"/>
                </a:solidFill>
                <a:uFill>
                  <a:solidFill>
                    <a:srgbClr val="404040"/>
                  </a:solidFill>
                </a:uFill>
                <a:latin typeface="Abadi" panose="020B0604020104020204" pitchFamily="34" charset="0"/>
                <a:cs typeface="Carlito"/>
              </a:rPr>
              <a:t>All </a:t>
            </a:r>
            <a:r>
              <a:rPr lang="en-ID" sz="2000" b="1" u="heavy" spc="-20" dirty="0">
                <a:solidFill>
                  <a:srgbClr val="404040"/>
                </a:solidFill>
                <a:uFill>
                  <a:solidFill>
                    <a:srgbClr val="404040"/>
                  </a:solidFill>
                </a:uFill>
                <a:latin typeface="Abadi" panose="020B0604020104020204" pitchFamily="34" charset="0"/>
                <a:cs typeface="Carlito"/>
              </a:rPr>
              <a:t>Instructors:</a:t>
            </a:r>
            <a:endParaRPr lang="en-ID" sz="2000" b="1" dirty="0">
              <a:latin typeface="Abadi" panose="020B0604020104020204" pitchFamily="34" charset="0"/>
              <a:cs typeface="Carlito"/>
            </a:endParaRPr>
          </a:p>
          <a:p>
            <a:pPr marL="0" indent="0" algn="just">
              <a:lnSpc>
                <a:spcPct val="100000"/>
              </a:lnSpc>
              <a:spcBef>
                <a:spcPts val="600"/>
              </a:spcBef>
              <a:buNone/>
            </a:pPr>
            <a:r>
              <a:rPr lang="en-ID" sz="2000" u="heavy" spc="-20" dirty="0">
                <a:solidFill>
                  <a:srgbClr val="800080"/>
                </a:solidFill>
                <a:uFill>
                  <a:solidFill>
                    <a:srgbClr val="2996E1"/>
                  </a:solidFill>
                </a:uFill>
                <a:latin typeface="Abadi" panose="020B0604020104020204" pitchFamily="34" charset="0"/>
                <a:cs typeface="Carlito"/>
                <a:hlinkClick r:id="rId5"/>
              </a:rPr>
              <a:t>https://www.coursera.org/professional-certificates/ibm-data-science?#instructors</a:t>
            </a:r>
            <a:endParaRPr lang="en-ID" sz="2000" dirty="0">
              <a:latin typeface="Abadi" panose="020B0604020104020204" pitchFamily="34" charset="0"/>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R="42545" algn="just">
              <a:lnSpc>
                <a:spcPts val="2210"/>
              </a:lnSpc>
              <a:spcBef>
                <a:spcPts val="335"/>
              </a:spcBef>
            </a:pPr>
            <a:r>
              <a:rPr lang="en-ID" sz="2400" spc="-25" dirty="0">
                <a:solidFill>
                  <a:srgbClr val="404040"/>
                </a:solidFill>
                <a:latin typeface="Carlito"/>
                <a:cs typeface="Carlito"/>
              </a:rPr>
              <a:t>Data </a:t>
            </a:r>
            <a:r>
              <a:rPr lang="en-ID" sz="2400" spc="-5" dirty="0">
                <a:solidFill>
                  <a:srgbClr val="404040"/>
                </a:solidFill>
                <a:latin typeface="Carlito"/>
                <a:cs typeface="Carlito"/>
              </a:rPr>
              <a:t>collection </a:t>
            </a:r>
            <a:r>
              <a:rPr lang="en-ID" sz="2400" spc="-20" dirty="0">
                <a:solidFill>
                  <a:srgbClr val="404040"/>
                </a:solidFill>
                <a:latin typeface="Carlito"/>
                <a:cs typeface="Carlito"/>
              </a:rPr>
              <a:t>process </a:t>
            </a:r>
            <a:r>
              <a:rPr lang="en-ID" sz="2400" spc="-25" dirty="0">
                <a:solidFill>
                  <a:srgbClr val="404040"/>
                </a:solidFill>
                <a:latin typeface="Carlito"/>
                <a:cs typeface="Carlito"/>
              </a:rPr>
              <a:t>involved </a:t>
            </a:r>
            <a:r>
              <a:rPr lang="en-ID" sz="2400" dirty="0">
                <a:solidFill>
                  <a:srgbClr val="404040"/>
                </a:solidFill>
                <a:latin typeface="Carlito"/>
                <a:cs typeface="Carlito"/>
              </a:rPr>
              <a:t>a </a:t>
            </a:r>
            <a:r>
              <a:rPr lang="en-ID" sz="2400" spc="-10" dirty="0">
                <a:solidFill>
                  <a:srgbClr val="404040"/>
                </a:solidFill>
                <a:latin typeface="Carlito"/>
                <a:cs typeface="Carlito"/>
              </a:rPr>
              <a:t>combination </a:t>
            </a:r>
            <a:r>
              <a:rPr lang="en-ID" sz="2400" spc="-5" dirty="0">
                <a:solidFill>
                  <a:srgbClr val="404040"/>
                </a:solidFill>
                <a:latin typeface="Carlito"/>
                <a:cs typeface="Carlito"/>
              </a:rPr>
              <a:t>of </a:t>
            </a:r>
            <a:r>
              <a:rPr lang="en-ID" sz="2400" dirty="0">
                <a:solidFill>
                  <a:srgbClr val="404040"/>
                </a:solidFill>
                <a:latin typeface="Carlito"/>
                <a:cs typeface="Carlito"/>
              </a:rPr>
              <a:t>API </a:t>
            </a:r>
            <a:r>
              <a:rPr lang="en-ID" sz="2400" spc="-20" dirty="0">
                <a:solidFill>
                  <a:srgbClr val="404040"/>
                </a:solidFill>
                <a:latin typeface="Carlito"/>
                <a:cs typeface="Carlito"/>
              </a:rPr>
              <a:t>requests from </a:t>
            </a:r>
            <a:r>
              <a:rPr lang="en-ID" sz="2400" dirty="0">
                <a:solidFill>
                  <a:srgbClr val="404040"/>
                </a:solidFill>
                <a:latin typeface="Carlito"/>
                <a:cs typeface="Carlito"/>
              </a:rPr>
              <a:t>Space X </a:t>
            </a:r>
            <a:r>
              <a:rPr lang="en-ID" sz="2400" spc="-5" dirty="0">
                <a:solidFill>
                  <a:srgbClr val="404040"/>
                </a:solidFill>
                <a:latin typeface="Carlito"/>
                <a:cs typeface="Carlito"/>
              </a:rPr>
              <a:t>public </a:t>
            </a:r>
            <a:r>
              <a:rPr lang="en-ID" sz="2400" dirty="0">
                <a:solidFill>
                  <a:srgbClr val="404040"/>
                </a:solidFill>
                <a:latin typeface="Carlito"/>
                <a:cs typeface="Carlito"/>
              </a:rPr>
              <a:t>API and </a:t>
            </a:r>
            <a:r>
              <a:rPr lang="en-ID" sz="2400" spc="-5" dirty="0">
                <a:solidFill>
                  <a:srgbClr val="404040"/>
                </a:solidFill>
                <a:latin typeface="Carlito"/>
                <a:cs typeface="Carlito"/>
              </a:rPr>
              <a:t>web  scraping </a:t>
            </a:r>
            <a:r>
              <a:rPr lang="en-ID" sz="2400" spc="-25" dirty="0">
                <a:solidFill>
                  <a:srgbClr val="404040"/>
                </a:solidFill>
                <a:latin typeface="Carlito"/>
                <a:cs typeface="Carlito"/>
              </a:rPr>
              <a:t>data </a:t>
            </a:r>
            <a:r>
              <a:rPr lang="en-ID" sz="2400" spc="-20" dirty="0">
                <a:solidFill>
                  <a:srgbClr val="404040"/>
                </a:solidFill>
                <a:latin typeface="Carlito"/>
                <a:cs typeface="Carlito"/>
              </a:rPr>
              <a:t>from </a:t>
            </a:r>
            <a:r>
              <a:rPr lang="en-ID" sz="2400" dirty="0">
                <a:solidFill>
                  <a:srgbClr val="404040"/>
                </a:solidFill>
                <a:latin typeface="Carlito"/>
                <a:cs typeface="Carlito"/>
              </a:rPr>
              <a:t>a </a:t>
            </a:r>
            <a:r>
              <a:rPr lang="en-ID" sz="2400" spc="-5" dirty="0">
                <a:solidFill>
                  <a:srgbClr val="404040"/>
                </a:solidFill>
                <a:latin typeface="Carlito"/>
                <a:cs typeface="Carlito"/>
              </a:rPr>
              <a:t>table in </a:t>
            </a:r>
            <a:r>
              <a:rPr lang="en-ID" sz="2400" dirty="0">
                <a:solidFill>
                  <a:srgbClr val="404040"/>
                </a:solidFill>
                <a:latin typeface="Carlito"/>
                <a:cs typeface="Carlito"/>
              </a:rPr>
              <a:t>Space </a:t>
            </a:r>
            <a:r>
              <a:rPr lang="en-ID" sz="2400" spc="-75" dirty="0">
                <a:solidFill>
                  <a:srgbClr val="404040"/>
                </a:solidFill>
                <a:latin typeface="Carlito"/>
                <a:cs typeface="Carlito"/>
              </a:rPr>
              <a:t>X’s </a:t>
            </a:r>
            <a:r>
              <a:rPr lang="en-ID" sz="2400" dirty="0">
                <a:solidFill>
                  <a:srgbClr val="404040"/>
                </a:solidFill>
                <a:latin typeface="Carlito"/>
                <a:cs typeface="Carlito"/>
              </a:rPr>
              <a:t>Wikipedia</a:t>
            </a:r>
            <a:r>
              <a:rPr lang="en-ID" sz="2400" spc="-100" dirty="0">
                <a:solidFill>
                  <a:srgbClr val="404040"/>
                </a:solidFill>
                <a:latin typeface="Carlito"/>
                <a:cs typeface="Carlito"/>
              </a:rPr>
              <a:t> </a:t>
            </a:r>
            <a:r>
              <a:rPr lang="en-ID" sz="2400" spc="-45" dirty="0">
                <a:solidFill>
                  <a:srgbClr val="404040"/>
                </a:solidFill>
                <a:latin typeface="Carlito"/>
                <a:cs typeface="Carlito"/>
              </a:rPr>
              <a:t>entry.</a:t>
            </a:r>
            <a:endParaRPr lang="en-ID" sz="2400" dirty="0">
              <a:latin typeface="Carlito"/>
              <a:cs typeface="Carlito"/>
            </a:endParaRPr>
          </a:p>
          <a:p>
            <a:pPr marR="356235" algn="just">
              <a:lnSpc>
                <a:spcPts val="2300"/>
              </a:lnSpc>
              <a:spcBef>
                <a:spcPts val="1115"/>
              </a:spcBef>
            </a:pPr>
            <a:r>
              <a:rPr lang="en-ID" sz="2400" spc="-5" dirty="0">
                <a:solidFill>
                  <a:srgbClr val="404040"/>
                </a:solidFill>
                <a:latin typeface="Carlito"/>
                <a:cs typeface="Carlito"/>
              </a:rPr>
              <a:t>The </a:t>
            </a:r>
            <a:r>
              <a:rPr lang="en-ID" sz="2400" spc="-20" dirty="0">
                <a:solidFill>
                  <a:srgbClr val="404040"/>
                </a:solidFill>
                <a:latin typeface="Carlito"/>
                <a:cs typeface="Carlito"/>
              </a:rPr>
              <a:t>next </a:t>
            </a:r>
            <a:r>
              <a:rPr lang="en-ID" sz="2400" spc="-5" dirty="0">
                <a:solidFill>
                  <a:srgbClr val="404040"/>
                </a:solidFill>
                <a:latin typeface="Carlito"/>
                <a:cs typeface="Carlito"/>
              </a:rPr>
              <a:t>slide will show </a:t>
            </a:r>
            <a:r>
              <a:rPr lang="en-ID" sz="2400" dirty="0">
                <a:solidFill>
                  <a:srgbClr val="404040"/>
                </a:solidFill>
                <a:latin typeface="Carlito"/>
                <a:cs typeface="Carlito"/>
              </a:rPr>
              <a:t>the </a:t>
            </a:r>
            <a:r>
              <a:rPr lang="en-ID" sz="2400" spc="-5" dirty="0">
                <a:solidFill>
                  <a:srgbClr val="404040"/>
                </a:solidFill>
                <a:latin typeface="Carlito"/>
                <a:cs typeface="Carlito"/>
              </a:rPr>
              <a:t>flowchart of </a:t>
            </a:r>
            <a:r>
              <a:rPr lang="en-ID" sz="2400" spc="-25" dirty="0">
                <a:solidFill>
                  <a:srgbClr val="404040"/>
                </a:solidFill>
                <a:latin typeface="Carlito"/>
                <a:cs typeface="Carlito"/>
              </a:rPr>
              <a:t>data </a:t>
            </a:r>
            <a:r>
              <a:rPr lang="en-ID" sz="2400" spc="-5" dirty="0">
                <a:solidFill>
                  <a:srgbClr val="404040"/>
                </a:solidFill>
                <a:latin typeface="Carlito"/>
                <a:cs typeface="Carlito"/>
              </a:rPr>
              <a:t>collection </a:t>
            </a:r>
            <a:r>
              <a:rPr lang="en-ID" sz="2400" spc="-20" dirty="0">
                <a:solidFill>
                  <a:srgbClr val="404040"/>
                </a:solidFill>
                <a:latin typeface="Carlito"/>
                <a:cs typeface="Carlito"/>
              </a:rPr>
              <a:t>from </a:t>
            </a:r>
            <a:r>
              <a:rPr lang="en-ID" sz="2400" dirty="0">
                <a:solidFill>
                  <a:srgbClr val="404040"/>
                </a:solidFill>
                <a:latin typeface="Carlito"/>
                <a:cs typeface="Carlito"/>
              </a:rPr>
              <a:t>API and the </a:t>
            </a:r>
            <a:r>
              <a:rPr lang="en-ID" sz="2400" spc="-5" dirty="0">
                <a:solidFill>
                  <a:srgbClr val="404040"/>
                </a:solidFill>
                <a:latin typeface="Carlito"/>
                <a:cs typeface="Carlito"/>
              </a:rPr>
              <a:t>one </a:t>
            </a:r>
            <a:r>
              <a:rPr lang="en-ID" sz="2400" spc="-20" dirty="0">
                <a:solidFill>
                  <a:srgbClr val="404040"/>
                </a:solidFill>
                <a:latin typeface="Carlito"/>
                <a:cs typeface="Carlito"/>
              </a:rPr>
              <a:t>after </a:t>
            </a:r>
            <a:r>
              <a:rPr lang="en-ID" sz="2400" spc="-5" dirty="0">
                <a:solidFill>
                  <a:srgbClr val="404040"/>
                </a:solidFill>
                <a:latin typeface="Carlito"/>
                <a:cs typeface="Carlito"/>
              </a:rPr>
              <a:t>will show  </a:t>
            </a:r>
            <a:r>
              <a:rPr lang="en-ID" sz="2400" dirty="0">
                <a:solidFill>
                  <a:srgbClr val="404040"/>
                </a:solidFill>
                <a:latin typeface="Carlito"/>
                <a:cs typeface="Carlito"/>
              </a:rPr>
              <a:t>the </a:t>
            </a:r>
            <a:r>
              <a:rPr lang="en-ID" sz="2400" spc="-5" dirty="0">
                <a:solidFill>
                  <a:srgbClr val="404040"/>
                </a:solidFill>
                <a:latin typeface="Carlito"/>
                <a:cs typeface="Carlito"/>
              </a:rPr>
              <a:t>flowchart of </a:t>
            </a:r>
            <a:r>
              <a:rPr lang="en-ID" sz="2400" spc="-25" dirty="0">
                <a:solidFill>
                  <a:srgbClr val="404040"/>
                </a:solidFill>
                <a:latin typeface="Carlito"/>
                <a:cs typeface="Carlito"/>
              </a:rPr>
              <a:t>data </a:t>
            </a:r>
            <a:r>
              <a:rPr lang="en-ID" sz="2400" spc="-5" dirty="0">
                <a:solidFill>
                  <a:srgbClr val="404040"/>
                </a:solidFill>
                <a:latin typeface="Carlito"/>
                <a:cs typeface="Carlito"/>
              </a:rPr>
              <a:t>collection </a:t>
            </a:r>
            <a:r>
              <a:rPr lang="en-ID" sz="2400" spc="-20" dirty="0">
                <a:solidFill>
                  <a:srgbClr val="404040"/>
                </a:solidFill>
                <a:latin typeface="Carlito"/>
                <a:cs typeface="Carlito"/>
              </a:rPr>
              <a:t>from</a:t>
            </a:r>
            <a:r>
              <a:rPr lang="en-ID" sz="2400" spc="-110" dirty="0">
                <a:solidFill>
                  <a:srgbClr val="404040"/>
                </a:solidFill>
                <a:latin typeface="Carlito"/>
                <a:cs typeface="Carlito"/>
              </a:rPr>
              <a:t> </a:t>
            </a:r>
            <a:r>
              <a:rPr lang="en-ID" sz="2400" spc="-10" dirty="0" err="1">
                <a:solidFill>
                  <a:srgbClr val="404040"/>
                </a:solidFill>
                <a:latin typeface="Carlito"/>
                <a:cs typeface="Carlito"/>
              </a:rPr>
              <a:t>webscraping</a:t>
            </a:r>
            <a:r>
              <a:rPr lang="en-ID" sz="2400" spc="-10" dirty="0">
                <a:solidFill>
                  <a:srgbClr val="404040"/>
                </a:solidFill>
                <a:latin typeface="Carlito"/>
                <a:cs typeface="Carlito"/>
              </a:rPr>
              <a:t>.</a:t>
            </a:r>
            <a:endParaRPr lang="en-ID" sz="2400" dirty="0">
              <a:latin typeface="Carlito"/>
              <a:cs typeface="Carlito"/>
            </a:endParaRPr>
          </a:p>
          <a:p>
            <a:pPr marL="0" indent="0" algn="just">
              <a:lnSpc>
                <a:spcPct val="100000"/>
              </a:lnSpc>
              <a:spcBef>
                <a:spcPts val="1145"/>
              </a:spcBef>
              <a:buNone/>
            </a:pPr>
            <a:r>
              <a:rPr lang="en-ID" sz="2400" b="1" u="heavy" dirty="0">
                <a:solidFill>
                  <a:srgbClr val="404040"/>
                </a:solidFill>
                <a:uFill>
                  <a:solidFill>
                    <a:srgbClr val="404040"/>
                  </a:solidFill>
                </a:uFill>
                <a:latin typeface="Carlito"/>
                <a:cs typeface="Carlito"/>
              </a:rPr>
              <a:t>SpaceX API </a:t>
            </a:r>
            <a:r>
              <a:rPr lang="en-ID" sz="2400" b="1" u="heavy" spc="-25" dirty="0">
                <a:solidFill>
                  <a:srgbClr val="404040"/>
                </a:solidFill>
                <a:uFill>
                  <a:solidFill>
                    <a:srgbClr val="404040"/>
                  </a:solidFill>
                </a:uFill>
                <a:latin typeface="Carlito"/>
                <a:cs typeface="Carlito"/>
              </a:rPr>
              <a:t>Data</a:t>
            </a:r>
            <a:r>
              <a:rPr lang="en-ID" sz="2400" b="1" u="heavy" spc="-95" dirty="0">
                <a:solidFill>
                  <a:srgbClr val="404040"/>
                </a:solidFill>
                <a:uFill>
                  <a:solidFill>
                    <a:srgbClr val="404040"/>
                  </a:solidFill>
                </a:uFill>
                <a:latin typeface="Carlito"/>
                <a:cs typeface="Carlito"/>
              </a:rPr>
              <a:t> </a:t>
            </a:r>
            <a:r>
              <a:rPr lang="en-ID" sz="2400" b="1" u="heavy" spc="-5" dirty="0">
                <a:solidFill>
                  <a:srgbClr val="404040"/>
                </a:solidFill>
                <a:uFill>
                  <a:solidFill>
                    <a:srgbClr val="404040"/>
                  </a:solidFill>
                </a:uFill>
                <a:latin typeface="Carlito"/>
                <a:cs typeface="Carlito"/>
              </a:rPr>
              <a:t>Columns:</a:t>
            </a:r>
            <a:endParaRPr lang="en-ID" sz="2400" b="1" dirty="0">
              <a:latin typeface="Carlito"/>
              <a:cs typeface="Carlito"/>
            </a:endParaRPr>
          </a:p>
          <a:p>
            <a:pPr algn="just">
              <a:lnSpc>
                <a:spcPts val="2300"/>
              </a:lnSpc>
              <a:spcBef>
                <a:spcPts val="1200"/>
              </a:spcBef>
            </a:pPr>
            <a:r>
              <a:rPr lang="en-ID" sz="2400" spc="-30" dirty="0" err="1">
                <a:solidFill>
                  <a:srgbClr val="404040"/>
                </a:solidFill>
                <a:latin typeface="Carlito"/>
                <a:cs typeface="Carlito"/>
              </a:rPr>
              <a:t>FlightNumber</a:t>
            </a:r>
            <a:r>
              <a:rPr lang="en-ID" sz="2400" spc="-30" dirty="0">
                <a:solidFill>
                  <a:srgbClr val="404040"/>
                </a:solidFill>
                <a:latin typeface="Carlito"/>
                <a:cs typeface="Carlito"/>
              </a:rPr>
              <a:t>, </a:t>
            </a:r>
            <a:r>
              <a:rPr lang="en-ID" sz="2400" spc="-20" dirty="0">
                <a:solidFill>
                  <a:srgbClr val="404040"/>
                </a:solidFill>
                <a:latin typeface="Carlito"/>
                <a:cs typeface="Carlito"/>
              </a:rPr>
              <a:t>Date, </a:t>
            </a:r>
            <a:r>
              <a:rPr lang="en-ID" sz="2400" spc="-25" dirty="0" err="1">
                <a:solidFill>
                  <a:srgbClr val="404040"/>
                </a:solidFill>
                <a:latin typeface="Carlito"/>
                <a:cs typeface="Carlito"/>
              </a:rPr>
              <a:t>BoosterVersion</a:t>
            </a:r>
            <a:r>
              <a:rPr lang="en-ID" sz="2400" spc="-25" dirty="0">
                <a:solidFill>
                  <a:srgbClr val="404040"/>
                </a:solidFill>
                <a:latin typeface="Carlito"/>
                <a:cs typeface="Carlito"/>
              </a:rPr>
              <a:t>, </a:t>
            </a:r>
            <a:r>
              <a:rPr lang="en-ID" sz="2400" spc="-20" dirty="0" err="1">
                <a:solidFill>
                  <a:srgbClr val="404040"/>
                </a:solidFill>
                <a:latin typeface="Carlito"/>
                <a:cs typeface="Carlito"/>
              </a:rPr>
              <a:t>PayloadMass</a:t>
            </a:r>
            <a:r>
              <a:rPr lang="en-ID" sz="2400" spc="-20" dirty="0">
                <a:solidFill>
                  <a:srgbClr val="404040"/>
                </a:solidFill>
                <a:latin typeface="Carlito"/>
                <a:cs typeface="Carlito"/>
              </a:rPr>
              <a:t>, </a:t>
            </a:r>
            <a:r>
              <a:rPr lang="en-ID" sz="2400" spc="-5" dirty="0">
                <a:solidFill>
                  <a:srgbClr val="404040"/>
                </a:solidFill>
                <a:latin typeface="Carlito"/>
                <a:cs typeface="Carlito"/>
              </a:rPr>
              <a:t>Orbit, </a:t>
            </a:r>
            <a:r>
              <a:rPr lang="en-ID" sz="2400" spc="-5" dirty="0" err="1">
                <a:solidFill>
                  <a:srgbClr val="404040"/>
                </a:solidFill>
                <a:latin typeface="Carlito"/>
                <a:cs typeface="Carlito"/>
              </a:rPr>
              <a:t>LaunchSite</a:t>
            </a:r>
            <a:r>
              <a:rPr lang="en-ID" sz="2400" spc="-5" dirty="0">
                <a:solidFill>
                  <a:srgbClr val="404040"/>
                </a:solidFill>
                <a:latin typeface="Carlito"/>
                <a:cs typeface="Carlito"/>
              </a:rPr>
              <a:t>, </a:t>
            </a:r>
            <a:r>
              <a:rPr lang="en-ID" sz="2400" spc="-15" dirty="0">
                <a:solidFill>
                  <a:srgbClr val="404040"/>
                </a:solidFill>
                <a:latin typeface="Carlito"/>
                <a:cs typeface="Carlito"/>
              </a:rPr>
              <a:t>Outcome, </a:t>
            </a:r>
            <a:r>
              <a:rPr lang="en-ID" sz="2400" spc="-5" dirty="0">
                <a:solidFill>
                  <a:srgbClr val="404040"/>
                </a:solidFill>
                <a:latin typeface="Carlito"/>
                <a:cs typeface="Carlito"/>
              </a:rPr>
              <a:t>Flights,</a:t>
            </a:r>
            <a:r>
              <a:rPr lang="en-ID" sz="2400" spc="55" dirty="0">
                <a:solidFill>
                  <a:srgbClr val="404040"/>
                </a:solidFill>
                <a:latin typeface="Carlito"/>
                <a:cs typeface="Carlito"/>
              </a:rPr>
              <a:t> </a:t>
            </a:r>
            <a:r>
              <a:rPr lang="en-ID" sz="2400" dirty="0" err="1">
                <a:solidFill>
                  <a:srgbClr val="404040"/>
                </a:solidFill>
                <a:latin typeface="Carlito"/>
                <a:cs typeface="Carlito"/>
              </a:rPr>
              <a:t>GridFins</a:t>
            </a:r>
            <a:r>
              <a:rPr lang="en-ID" sz="2400" dirty="0">
                <a:solidFill>
                  <a:srgbClr val="404040"/>
                </a:solidFill>
                <a:latin typeface="Carlito"/>
                <a:cs typeface="Carlito"/>
              </a:rPr>
              <a:t>,</a:t>
            </a:r>
            <a:endParaRPr lang="en-ID" sz="2400" dirty="0">
              <a:latin typeface="Carlito"/>
              <a:cs typeface="Carlito"/>
            </a:endParaRPr>
          </a:p>
          <a:p>
            <a:pPr marL="12700" algn="just">
              <a:lnSpc>
                <a:spcPts val="2300"/>
              </a:lnSpc>
            </a:pPr>
            <a:r>
              <a:rPr lang="en-ID" sz="2400" spc="-5" dirty="0">
                <a:solidFill>
                  <a:srgbClr val="404040"/>
                </a:solidFill>
                <a:latin typeface="Carlito"/>
                <a:cs typeface="Carlito"/>
              </a:rPr>
              <a:t>Reused, Legs, </a:t>
            </a:r>
            <a:r>
              <a:rPr lang="en-ID" sz="2400" spc="-10" dirty="0" err="1">
                <a:solidFill>
                  <a:srgbClr val="404040"/>
                </a:solidFill>
                <a:latin typeface="Carlito"/>
                <a:cs typeface="Carlito"/>
              </a:rPr>
              <a:t>LandingPad</a:t>
            </a:r>
            <a:r>
              <a:rPr lang="en-ID" sz="2400" spc="-10" dirty="0">
                <a:solidFill>
                  <a:srgbClr val="404040"/>
                </a:solidFill>
                <a:latin typeface="Carlito"/>
                <a:cs typeface="Carlito"/>
              </a:rPr>
              <a:t>, </a:t>
            </a:r>
            <a:r>
              <a:rPr lang="en-ID" sz="2400" dirty="0">
                <a:solidFill>
                  <a:srgbClr val="404040"/>
                </a:solidFill>
                <a:latin typeface="Carlito"/>
                <a:cs typeface="Carlito"/>
              </a:rPr>
              <a:t>Block, </a:t>
            </a:r>
            <a:r>
              <a:rPr lang="en-ID" sz="2400" spc="-10" dirty="0" err="1">
                <a:solidFill>
                  <a:srgbClr val="404040"/>
                </a:solidFill>
                <a:latin typeface="Carlito"/>
                <a:cs typeface="Carlito"/>
              </a:rPr>
              <a:t>ReusedCount</a:t>
            </a:r>
            <a:r>
              <a:rPr lang="en-ID" sz="2400" spc="-10" dirty="0">
                <a:solidFill>
                  <a:srgbClr val="404040"/>
                </a:solidFill>
                <a:latin typeface="Carlito"/>
                <a:cs typeface="Carlito"/>
              </a:rPr>
              <a:t>, </a:t>
            </a:r>
            <a:r>
              <a:rPr lang="en-ID" sz="2400" spc="-5" dirty="0">
                <a:solidFill>
                  <a:srgbClr val="404040"/>
                </a:solidFill>
                <a:latin typeface="Carlito"/>
                <a:cs typeface="Carlito"/>
              </a:rPr>
              <a:t>Serial, Longitude,</a:t>
            </a:r>
            <a:r>
              <a:rPr lang="en-ID" sz="2400" spc="-229" dirty="0">
                <a:solidFill>
                  <a:srgbClr val="404040"/>
                </a:solidFill>
                <a:latin typeface="Carlito"/>
                <a:cs typeface="Carlito"/>
              </a:rPr>
              <a:t> </a:t>
            </a:r>
            <a:r>
              <a:rPr lang="en-ID" sz="2400" spc="-5" dirty="0">
                <a:solidFill>
                  <a:srgbClr val="404040"/>
                </a:solidFill>
                <a:latin typeface="Carlito"/>
                <a:cs typeface="Carlito"/>
              </a:rPr>
              <a:t>Latitude</a:t>
            </a:r>
            <a:endParaRPr lang="en-ID" sz="2400" dirty="0">
              <a:latin typeface="Carlito"/>
              <a:cs typeface="Carlito"/>
            </a:endParaRPr>
          </a:p>
          <a:p>
            <a:pPr marL="0" indent="0" algn="just">
              <a:lnSpc>
                <a:spcPct val="100000"/>
              </a:lnSpc>
              <a:spcBef>
                <a:spcPts val="1105"/>
              </a:spcBef>
              <a:buNone/>
            </a:pPr>
            <a:r>
              <a:rPr lang="en-ID" sz="2400" b="1" u="heavy" dirty="0">
                <a:solidFill>
                  <a:srgbClr val="404040"/>
                </a:solidFill>
                <a:uFill>
                  <a:solidFill>
                    <a:srgbClr val="404040"/>
                  </a:solidFill>
                </a:uFill>
                <a:latin typeface="Carlito"/>
                <a:cs typeface="Carlito"/>
              </a:rPr>
              <a:t>Wikipedia </a:t>
            </a:r>
            <a:r>
              <a:rPr lang="en-ID" sz="2400" b="1" u="heavy" spc="-25" dirty="0" err="1">
                <a:solidFill>
                  <a:srgbClr val="404040"/>
                </a:solidFill>
                <a:uFill>
                  <a:solidFill>
                    <a:srgbClr val="404040"/>
                  </a:solidFill>
                </a:uFill>
                <a:latin typeface="Carlito"/>
                <a:cs typeface="Carlito"/>
              </a:rPr>
              <a:t>Webscrape</a:t>
            </a:r>
            <a:r>
              <a:rPr lang="en-ID" sz="2400" b="1" u="heavy" spc="-25" dirty="0">
                <a:solidFill>
                  <a:srgbClr val="404040"/>
                </a:solidFill>
                <a:uFill>
                  <a:solidFill>
                    <a:srgbClr val="404040"/>
                  </a:solidFill>
                </a:uFill>
                <a:latin typeface="Carlito"/>
                <a:cs typeface="Carlito"/>
              </a:rPr>
              <a:t> Data</a:t>
            </a:r>
            <a:r>
              <a:rPr lang="en-ID" sz="2400" b="1" u="heavy" spc="-125" dirty="0">
                <a:solidFill>
                  <a:srgbClr val="404040"/>
                </a:solidFill>
                <a:uFill>
                  <a:solidFill>
                    <a:srgbClr val="404040"/>
                  </a:solidFill>
                </a:uFill>
                <a:latin typeface="Carlito"/>
                <a:cs typeface="Carlito"/>
              </a:rPr>
              <a:t> </a:t>
            </a:r>
            <a:r>
              <a:rPr lang="en-ID" sz="2400" b="1" u="heavy" spc="-5" dirty="0">
                <a:solidFill>
                  <a:srgbClr val="404040"/>
                </a:solidFill>
                <a:uFill>
                  <a:solidFill>
                    <a:srgbClr val="404040"/>
                  </a:solidFill>
                </a:uFill>
                <a:latin typeface="Carlito"/>
                <a:cs typeface="Carlito"/>
              </a:rPr>
              <a:t>Columns:</a:t>
            </a:r>
            <a:endParaRPr lang="en-ID" sz="2400" b="1" dirty="0">
              <a:latin typeface="Carlito"/>
              <a:cs typeface="Carlito"/>
            </a:endParaRPr>
          </a:p>
          <a:p>
            <a:pPr marR="837565" algn="just">
              <a:lnSpc>
                <a:spcPts val="2200"/>
              </a:lnSpc>
              <a:spcBef>
                <a:spcPts val="1440"/>
              </a:spcBef>
            </a:pPr>
            <a:r>
              <a:rPr lang="en-ID" sz="2400" spc="-15" dirty="0">
                <a:solidFill>
                  <a:srgbClr val="404040"/>
                </a:solidFill>
                <a:latin typeface="Carlito"/>
                <a:cs typeface="Carlito"/>
              </a:rPr>
              <a:t>Flight </a:t>
            </a:r>
            <a:r>
              <a:rPr lang="en-ID" sz="2400" dirty="0">
                <a:solidFill>
                  <a:srgbClr val="404040"/>
                </a:solidFill>
                <a:latin typeface="Carlito"/>
                <a:cs typeface="Carlito"/>
              </a:rPr>
              <a:t>No., </a:t>
            </a:r>
            <a:r>
              <a:rPr lang="en-ID" sz="2400" spc="-5" dirty="0">
                <a:solidFill>
                  <a:srgbClr val="404040"/>
                </a:solidFill>
                <a:latin typeface="Carlito"/>
                <a:cs typeface="Carlito"/>
              </a:rPr>
              <a:t>Launch </a:t>
            </a:r>
            <a:r>
              <a:rPr lang="en-ID" sz="2400" spc="-20" dirty="0">
                <a:solidFill>
                  <a:srgbClr val="404040"/>
                </a:solidFill>
                <a:latin typeface="Carlito"/>
                <a:cs typeface="Carlito"/>
              </a:rPr>
              <a:t>site, </a:t>
            </a:r>
            <a:r>
              <a:rPr lang="en-ID" sz="2400" spc="-25" dirty="0">
                <a:solidFill>
                  <a:srgbClr val="404040"/>
                </a:solidFill>
                <a:latin typeface="Carlito"/>
                <a:cs typeface="Carlito"/>
              </a:rPr>
              <a:t>Payload, </a:t>
            </a:r>
            <a:r>
              <a:rPr lang="en-ID" sz="2400" spc="-20" dirty="0" err="1">
                <a:solidFill>
                  <a:srgbClr val="404040"/>
                </a:solidFill>
                <a:latin typeface="Carlito"/>
                <a:cs typeface="Carlito"/>
              </a:rPr>
              <a:t>PayloadMass</a:t>
            </a:r>
            <a:r>
              <a:rPr lang="en-ID" sz="2400" spc="-20" dirty="0">
                <a:solidFill>
                  <a:srgbClr val="404040"/>
                </a:solidFill>
                <a:latin typeface="Carlito"/>
                <a:cs typeface="Carlito"/>
              </a:rPr>
              <a:t>, </a:t>
            </a:r>
            <a:r>
              <a:rPr lang="en-ID" sz="2400" spc="-5" dirty="0">
                <a:solidFill>
                  <a:srgbClr val="404040"/>
                </a:solidFill>
                <a:latin typeface="Carlito"/>
                <a:cs typeface="Carlito"/>
              </a:rPr>
              <a:t>Orbit, </a:t>
            </a:r>
            <a:r>
              <a:rPr lang="en-ID" sz="2400" spc="-60" dirty="0">
                <a:solidFill>
                  <a:srgbClr val="404040"/>
                </a:solidFill>
                <a:latin typeface="Carlito"/>
                <a:cs typeface="Carlito"/>
              </a:rPr>
              <a:t>Customer, </a:t>
            </a:r>
            <a:r>
              <a:rPr lang="en-ID" sz="2400" spc="-5" dirty="0">
                <a:solidFill>
                  <a:srgbClr val="404040"/>
                </a:solidFill>
                <a:latin typeface="Carlito"/>
                <a:cs typeface="Carlito"/>
              </a:rPr>
              <a:t>Launch </a:t>
            </a:r>
            <a:r>
              <a:rPr lang="en-ID" sz="2400" spc="-15" dirty="0">
                <a:solidFill>
                  <a:srgbClr val="404040"/>
                </a:solidFill>
                <a:latin typeface="Carlito"/>
                <a:cs typeface="Carlito"/>
              </a:rPr>
              <a:t>outcome, </a:t>
            </a:r>
            <a:r>
              <a:rPr lang="en-ID" sz="2400" spc="-45" dirty="0">
                <a:solidFill>
                  <a:srgbClr val="404040"/>
                </a:solidFill>
                <a:latin typeface="Carlito"/>
                <a:cs typeface="Carlito"/>
              </a:rPr>
              <a:t>Version  </a:t>
            </a:r>
            <a:r>
              <a:rPr lang="en-ID" sz="2400" spc="-60" dirty="0">
                <a:solidFill>
                  <a:srgbClr val="404040"/>
                </a:solidFill>
                <a:latin typeface="Carlito"/>
                <a:cs typeface="Carlito"/>
              </a:rPr>
              <a:t>Booster, </a:t>
            </a:r>
            <a:r>
              <a:rPr lang="en-ID" sz="2400" spc="-20" dirty="0">
                <a:solidFill>
                  <a:srgbClr val="404040"/>
                </a:solidFill>
                <a:latin typeface="Carlito"/>
                <a:cs typeface="Carlito"/>
              </a:rPr>
              <a:t>Booster </a:t>
            </a:r>
            <a:r>
              <a:rPr lang="en-ID" sz="2400" dirty="0">
                <a:solidFill>
                  <a:srgbClr val="404040"/>
                </a:solidFill>
                <a:latin typeface="Carlito"/>
                <a:cs typeface="Carlito"/>
              </a:rPr>
              <a:t>landing, </a:t>
            </a:r>
            <a:r>
              <a:rPr lang="en-ID" sz="2400" spc="-20" dirty="0">
                <a:solidFill>
                  <a:srgbClr val="404040"/>
                </a:solidFill>
                <a:latin typeface="Carlito"/>
                <a:cs typeface="Carlito"/>
              </a:rPr>
              <a:t>Date,</a:t>
            </a:r>
            <a:r>
              <a:rPr lang="en-ID" sz="2400" spc="40" dirty="0">
                <a:solidFill>
                  <a:srgbClr val="404040"/>
                </a:solidFill>
                <a:latin typeface="Carlito"/>
                <a:cs typeface="Carlito"/>
              </a:rPr>
              <a:t> </a:t>
            </a:r>
            <a:r>
              <a:rPr lang="en-ID" sz="2400" spc="-5" dirty="0">
                <a:solidFill>
                  <a:srgbClr val="404040"/>
                </a:solidFill>
                <a:latin typeface="Carlito"/>
                <a:cs typeface="Carlito"/>
              </a:rPr>
              <a:t>Time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err="1">
                <a:solidFill>
                  <a:schemeClr val="accent3">
                    <a:lumMod val="25000"/>
                  </a:schemeClr>
                </a:solidFill>
                <a:latin typeface="Abadi" panose="020B0604020104020204" pitchFamily="34" charset="0"/>
                <a:hlinkClick r:id="rId4"/>
              </a:rPr>
              <a:t>github.com</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rmulyana</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DataScienceCapstone</a:t>
            </a:r>
            <a:r>
              <a:rPr lang="en-US" sz="2200" dirty="0">
                <a:solidFill>
                  <a:schemeClr val="accent3">
                    <a:lumMod val="25000"/>
                  </a:schemeClr>
                </a:solidFill>
                <a:latin typeface="Abadi" panose="020B0604020104020204" pitchFamily="34" charset="0"/>
                <a:hlinkClick r:id="rId4"/>
              </a:rPr>
              <a:t>/blob/01c7b213548a660f95c5fd070caf4989fbd3b6af/Module_1_Introduction/</a:t>
            </a:r>
            <a:r>
              <a:rPr lang="en-US" sz="2200" dirty="0" err="1">
                <a:solidFill>
                  <a:schemeClr val="accent3">
                    <a:lumMod val="25000"/>
                  </a:schemeClr>
                </a:solidFill>
                <a:latin typeface="Abadi" panose="020B0604020104020204" pitchFamily="34" charset="0"/>
                <a:hlinkClick r:id="rId4"/>
              </a:rPr>
              <a:t>ipynb_checkpoints</a:t>
            </a:r>
            <a:r>
              <a:rPr lang="en-US" sz="2200" dirty="0">
                <a:solidFill>
                  <a:schemeClr val="accent3">
                    <a:lumMod val="25000"/>
                  </a:schemeClr>
                </a:solidFill>
                <a:latin typeface="Abadi" panose="020B0604020104020204" pitchFamily="34" charset="0"/>
                <a:hlinkClick r:id="rId4"/>
              </a:rPr>
              <a:t>/</a:t>
            </a:r>
            <a:r>
              <a:rPr lang="en-US" sz="2200" dirty="0" err="1">
                <a:solidFill>
                  <a:schemeClr val="accent3">
                    <a:lumMod val="25000"/>
                  </a:schemeClr>
                </a:solidFill>
                <a:latin typeface="Abadi" panose="020B0604020104020204" pitchFamily="34" charset="0"/>
                <a:hlinkClick r:id="rId4"/>
              </a:rPr>
              <a:t>jupyter</a:t>
            </a:r>
            <a:r>
              <a:rPr lang="en-US" sz="2200" dirty="0">
                <a:solidFill>
                  <a:schemeClr val="accent3">
                    <a:lumMod val="25000"/>
                  </a:schemeClr>
                </a:solidFill>
                <a:latin typeface="Abadi" panose="020B0604020104020204" pitchFamily="34" charset="0"/>
                <a:hlinkClick r:id="rId4"/>
              </a:rPr>
              <a:t>-labs-</a:t>
            </a:r>
            <a:r>
              <a:rPr lang="en-US" sz="2200" dirty="0" err="1">
                <a:solidFill>
                  <a:schemeClr val="accent3">
                    <a:lumMod val="25000"/>
                  </a:schemeClr>
                </a:solidFill>
                <a:latin typeface="Abadi" panose="020B0604020104020204" pitchFamily="34" charset="0"/>
                <a:hlinkClick r:id="rId4"/>
              </a:rPr>
              <a:t>spacex</a:t>
            </a:r>
            <a:r>
              <a:rPr lang="en-US" sz="2200" dirty="0">
                <a:solidFill>
                  <a:schemeClr val="accent3">
                    <a:lumMod val="25000"/>
                  </a:schemeClr>
                </a:solidFill>
                <a:latin typeface="Abadi" panose="020B0604020104020204" pitchFamily="34" charset="0"/>
                <a:hlinkClick r:id="rId4"/>
              </a:rPr>
              <a:t>-data-collection-</a:t>
            </a:r>
            <a:r>
              <a:rPr lang="en-US" sz="2200" dirty="0" err="1">
                <a:solidFill>
                  <a:schemeClr val="accent3">
                    <a:lumMod val="25000"/>
                  </a:schemeClr>
                </a:solidFill>
                <a:latin typeface="Abadi" panose="020B0604020104020204" pitchFamily="34" charset="0"/>
                <a:hlinkClick r:id="rId4"/>
              </a:rPr>
              <a:t>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software project&#10;&#10;Description automatically generated with medium confidence">
            <a:extLst>
              <a:ext uri="{FF2B5EF4-FFF2-40B4-BE49-F238E27FC236}">
                <a16:creationId xmlns:a16="http://schemas.microsoft.com/office/drawing/2014/main" id="{77BE2A6F-288F-7B17-3CF3-5138533CCB1F}"/>
              </a:ext>
            </a:extLst>
          </p:cNvPr>
          <p:cNvPicPr>
            <a:picLocks noChangeAspect="1"/>
          </p:cNvPicPr>
          <p:nvPr/>
        </p:nvPicPr>
        <p:blipFill>
          <a:blip r:embed="rId5"/>
          <a:srcRect t="3742" b="5426"/>
          <a:stretch/>
        </p:blipFill>
        <p:spPr>
          <a:xfrm>
            <a:off x="6011862" y="1800225"/>
            <a:ext cx="5283200" cy="4198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r>
              <a:rPr lang="en-US" sz="2200" b="1" u="sng" dirty="0">
                <a:solidFill>
                  <a:schemeClr val="accent3">
                    <a:lumMod val="25000"/>
                  </a:schemeClr>
                </a:solidFill>
                <a:latin typeface="Abadi"/>
              </a:rPr>
              <a:t>GitHub URL:</a:t>
            </a:r>
          </a:p>
          <a:p>
            <a:pPr marL="0" indent="0">
              <a:lnSpc>
                <a:spcPct val="100000"/>
              </a:lnSpc>
              <a:spcBef>
                <a:spcPts val="1400"/>
              </a:spcBef>
              <a:buNone/>
            </a:pPr>
            <a:r>
              <a:rPr lang="en-US" sz="2200" dirty="0">
                <a:solidFill>
                  <a:schemeClr val="accent3">
                    <a:lumMod val="25000"/>
                  </a:schemeClr>
                </a:solidFill>
                <a:latin typeface="Abadi"/>
                <a:hlinkClick r:id="rId3"/>
              </a:rPr>
              <a:t>https://</a:t>
            </a:r>
            <a:r>
              <a:rPr lang="en-US" sz="2200" dirty="0" err="1">
                <a:solidFill>
                  <a:schemeClr val="accent3">
                    <a:lumMod val="25000"/>
                  </a:schemeClr>
                </a:solidFill>
                <a:latin typeface="Abadi"/>
                <a:hlinkClick r:id="rId3"/>
              </a:rPr>
              <a:t>github.com</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rmulyana</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DataScienceCapstone</a:t>
            </a:r>
            <a:r>
              <a:rPr lang="en-US" sz="2200" dirty="0">
                <a:solidFill>
                  <a:schemeClr val="accent3">
                    <a:lumMod val="25000"/>
                  </a:schemeClr>
                </a:solidFill>
                <a:latin typeface="Abadi"/>
                <a:hlinkClick r:id="rId3"/>
              </a:rPr>
              <a:t>/blob/01c7b213548a660f95c5fd070caf4989fbd3b6af/Module_1_Introduction/</a:t>
            </a:r>
            <a:r>
              <a:rPr lang="en-US" sz="2200" dirty="0" err="1">
                <a:solidFill>
                  <a:schemeClr val="accent3">
                    <a:lumMod val="25000"/>
                  </a:schemeClr>
                </a:solidFill>
                <a:latin typeface="Abadi"/>
                <a:hlinkClick r:id="rId3"/>
              </a:rPr>
              <a:t>ipynb_checkpoints</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jupyter</a:t>
            </a:r>
            <a:r>
              <a:rPr lang="en-US" sz="2200" dirty="0">
                <a:solidFill>
                  <a:schemeClr val="accent3">
                    <a:lumMod val="25000"/>
                  </a:schemeClr>
                </a:solidFill>
                <a:latin typeface="Abadi"/>
                <a:hlinkClick r:id="rId3"/>
              </a:rPr>
              <a:t>-labs-</a:t>
            </a:r>
            <a:r>
              <a:rPr lang="en-US" sz="2200" dirty="0" err="1">
                <a:solidFill>
                  <a:schemeClr val="accent3">
                    <a:lumMod val="25000"/>
                  </a:schemeClr>
                </a:solidFill>
                <a:latin typeface="Abadi"/>
                <a:hlinkClick r:id="rId3"/>
              </a:rPr>
              <a:t>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descr="A diagram of a computer&#10;&#10;Description automatically generated">
            <a:extLst>
              <a:ext uri="{FF2B5EF4-FFF2-40B4-BE49-F238E27FC236}">
                <a16:creationId xmlns:a16="http://schemas.microsoft.com/office/drawing/2014/main" id="{8CAD46DA-587B-692D-53E3-875ACC9D3084}"/>
              </a:ext>
            </a:extLst>
          </p:cNvPr>
          <p:cNvPicPr>
            <a:picLocks noChangeAspect="1"/>
          </p:cNvPicPr>
          <p:nvPr/>
        </p:nvPicPr>
        <p:blipFill>
          <a:blip r:embed="rId4"/>
          <a:srcRect t="2725" b="5905"/>
          <a:stretch/>
        </p:blipFill>
        <p:spPr>
          <a:xfrm>
            <a:off x="6009672" y="1687422"/>
            <a:ext cx="5283200" cy="42238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12007</TotalTime>
  <Words>2594</Words>
  <Application>Microsoft Macintosh PowerPoint</Application>
  <PresentationFormat>Widescreen</PresentationFormat>
  <Paragraphs>246</Paragraphs>
  <Slides>47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Ruzia Mulyana Ibrahim</cp:lastModifiedBy>
  <cp:revision>233</cp:revision>
  <dcterms:created xsi:type="dcterms:W3CDTF">2021-04-29T18:58:34Z</dcterms:created>
  <dcterms:modified xsi:type="dcterms:W3CDTF">2025-01-17T09:06:52Z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